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97" r:id="rId7"/>
    <p:sldMasterId id="2147483746" r:id="rId8"/>
    <p:sldMasterId id="2147483749" r:id="rId9"/>
    <p:sldMasterId id="2147483756" r:id="rId10"/>
    <p:sldMasterId id="2147483805" r:id="rId11"/>
  </p:sldMasterIdLst>
  <p:notesMasterIdLst>
    <p:notesMasterId r:id="rId58"/>
  </p:notesMasterIdLst>
  <p:handoutMasterIdLst>
    <p:handoutMasterId r:id="rId59"/>
  </p:handoutMasterIdLst>
  <p:sldIdLst>
    <p:sldId id="325" r:id="rId12"/>
    <p:sldId id="533" r:id="rId13"/>
    <p:sldId id="532" r:id="rId14"/>
    <p:sldId id="331" r:id="rId15"/>
    <p:sldId id="525" r:id="rId16"/>
    <p:sldId id="529" r:id="rId17"/>
    <p:sldId id="432" r:id="rId18"/>
    <p:sldId id="528" r:id="rId19"/>
    <p:sldId id="534" r:id="rId20"/>
    <p:sldId id="513" r:id="rId21"/>
    <p:sldId id="414" r:id="rId22"/>
    <p:sldId id="517" r:id="rId23"/>
    <p:sldId id="511" r:id="rId24"/>
    <p:sldId id="420" r:id="rId25"/>
    <p:sldId id="508" r:id="rId26"/>
    <p:sldId id="514" r:id="rId27"/>
    <p:sldId id="509" r:id="rId28"/>
    <p:sldId id="535" r:id="rId29"/>
    <p:sldId id="536" r:id="rId30"/>
    <p:sldId id="543" r:id="rId31"/>
    <p:sldId id="544" r:id="rId32"/>
    <p:sldId id="545" r:id="rId33"/>
    <p:sldId id="546" r:id="rId34"/>
    <p:sldId id="547" r:id="rId35"/>
    <p:sldId id="548" r:id="rId36"/>
    <p:sldId id="549" r:id="rId37"/>
    <p:sldId id="550" r:id="rId38"/>
    <p:sldId id="551" r:id="rId39"/>
    <p:sldId id="552" r:id="rId40"/>
    <p:sldId id="553" r:id="rId41"/>
    <p:sldId id="554" r:id="rId42"/>
    <p:sldId id="301" r:id="rId43"/>
    <p:sldId id="518" r:id="rId44"/>
    <p:sldId id="442" r:id="rId45"/>
    <p:sldId id="307" r:id="rId46"/>
    <p:sldId id="531" r:id="rId47"/>
    <p:sldId id="437" r:id="rId48"/>
    <p:sldId id="430" r:id="rId49"/>
    <p:sldId id="538" r:id="rId50"/>
    <p:sldId id="537" r:id="rId51"/>
    <p:sldId id="313" r:id="rId52"/>
    <p:sldId id="315" r:id="rId53"/>
    <p:sldId id="317" r:id="rId54"/>
    <p:sldId id="321" r:id="rId55"/>
    <p:sldId id="309" r:id="rId56"/>
    <p:sldId id="379" r:id="rId5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C71D09-3C92-4FE7-81F9-D10CC594AE3D}" name="Charles Tyers" initials="CT" userId="S::Charles.Tyers@education.vic.gov.au::750d654f-1df3-472a-8d7a-581afe0d211b" providerId="AD"/>
  <p188:author id="{EF516B22-2E31-39DC-E48C-6B8CBEBD456B}" name="Kelly Jarvis" initials="KJ" userId="S::Kelly.Jarvis@education.vic.gov.au::49e86122-3aeb-484e-8aa9-8a7cb27b55d8" providerId="AD"/>
  <p188:author id="{31DC6865-55AF-D596-A42E-0DB64D6F8E2B}" name="Ashling Cardwell" initials="AC" userId="S::Ashling.Cardwell@education.vic.gov.au::c8acc1ee-755d-4a0a-a0fb-810aa8fb79db" providerId="AD"/>
  <p188:author id="{76A8FB6F-9001-72A6-CB99-62C29101D75E}" name="Stefanie Veal" initials="SV" userId="S::Stefanie.Veal@education.vic.gov.au::c5920a0f-c48a-4c22-a70a-7e0b2310ee4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urke, Vera D" initials="RVD"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B3"/>
    <a:srgbClr val="103D64"/>
    <a:srgbClr val="53565A"/>
    <a:srgbClr val="262626"/>
    <a:srgbClr val="888B8D"/>
    <a:srgbClr val="00C1D5"/>
    <a:srgbClr val="B2B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94" autoAdjust="0"/>
    <p:restoredTop sz="69918" autoAdjust="0"/>
  </p:normalViewPr>
  <p:slideViewPr>
    <p:cSldViewPr>
      <p:cViewPr varScale="1">
        <p:scale>
          <a:sx n="65" d="100"/>
          <a:sy n="65" d="100"/>
        </p:scale>
        <p:origin x="1302"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44"/>
    </p:cViewPr>
  </p:sorterViewPr>
  <p:notesViewPr>
    <p:cSldViewPr>
      <p:cViewPr varScale="1">
        <p:scale>
          <a:sx n="54" d="100"/>
          <a:sy n="54" d="100"/>
        </p:scale>
        <p:origin x="3126"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5.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Government</c:v>
                </c:pt>
              </c:strCache>
            </c:strRef>
          </c:tx>
          <c:spPr>
            <a:solidFill>
              <a:srgbClr val="103D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2019/20</c:v>
                </c:pt>
                <c:pt idx="1">
                  <c:v>2020/21</c:v>
                </c:pt>
                <c:pt idx="2">
                  <c:v>2021/22</c:v>
                </c:pt>
                <c:pt idx="3">
                  <c:v>2022/23</c:v>
                </c:pt>
                <c:pt idx="4">
                  <c:v>2023/24</c:v>
                </c:pt>
              </c:strCache>
            </c:strRef>
          </c:cat>
          <c:val>
            <c:numRef>
              <c:f>Sheet1!$B$2:$B$6</c:f>
              <c:numCache>
                <c:formatCode>General</c:formatCode>
                <c:ptCount val="5"/>
                <c:pt idx="0">
                  <c:v>12</c:v>
                </c:pt>
                <c:pt idx="1">
                  <c:v>13</c:v>
                </c:pt>
                <c:pt idx="2">
                  <c:v>10</c:v>
                </c:pt>
                <c:pt idx="3">
                  <c:v>14</c:v>
                </c:pt>
                <c:pt idx="4">
                  <c:v>14</c:v>
                </c:pt>
              </c:numCache>
            </c:numRef>
          </c:val>
          <c:extLst>
            <c:ext xmlns:c16="http://schemas.microsoft.com/office/drawing/2014/chart" uri="{C3380CC4-5D6E-409C-BE32-E72D297353CC}">
              <c16:uniqueId val="{00000000-4F86-451B-AEB4-C5C294226B19}"/>
            </c:ext>
          </c:extLst>
        </c:ser>
        <c:ser>
          <c:idx val="1"/>
          <c:order val="1"/>
          <c:tx>
            <c:strRef>
              <c:f>Sheet1!$C$1</c:f>
              <c:strCache>
                <c:ptCount val="1"/>
                <c:pt idx="0">
                  <c:v>Catholic</c:v>
                </c:pt>
              </c:strCache>
            </c:strRef>
          </c:tx>
          <c:spPr>
            <a:solidFill>
              <a:srgbClr val="5356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2019/20</c:v>
                </c:pt>
                <c:pt idx="1">
                  <c:v>2020/21</c:v>
                </c:pt>
                <c:pt idx="2">
                  <c:v>2021/22</c:v>
                </c:pt>
                <c:pt idx="3">
                  <c:v>2022/23</c:v>
                </c:pt>
                <c:pt idx="4">
                  <c:v>2023/24</c:v>
                </c:pt>
              </c:strCache>
            </c:strRef>
          </c:cat>
          <c:val>
            <c:numRef>
              <c:f>Sheet1!$C$2:$C$6</c:f>
              <c:numCache>
                <c:formatCode>General</c:formatCode>
                <c:ptCount val="5"/>
                <c:pt idx="0">
                  <c:v>2</c:v>
                </c:pt>
                <c:pt idx="1">
                  <c:v>3</c:v>
                </c:pt>
                <c:pt idx="2">
                  <c:v>2</c:v>
                </c:pt>
                <c:pt idx="3">
                  <c:v>1</c:v>
                </c:pt>
                <c:pt idx="4">
                  <c:v>1</c:v>
                </c:pt>
              </c:numCache>
            </c:numRef>
          </c:val>
          <c:extLst>
            <c:ext xmlns:c16="http://schemas.microsoft.com/office/drawing/2014/chart" uri="{C3380CC4-5D6E-409C-BE32-E72D297353CC}">
              <c16:uniqueId val="{00000001-4F86-451B-AEB4-C5C294226B19}"/>
            </c:ext>
          </c:extLst>
        </c:ser>
        <c:ser>
          <c:idx val="2"/>
          <c:order val="2"/>
          <c:tx>
            <c:strRef>
              <c:f>Sheet1!$D$1</c:f>
              <c:strCache>
                <c:ptCount val="1"/>
                <c:pt idx="0">
                  <c:v>Independent</c:v>
                </c:pt>
              </c:strCache>
            </c:strRef>
          </c:tx>
          <c:spPr>
            <a:solidFill>
              <a:srgbClr val="B2BC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2019/20</c:v>
                </c:pt>
                <c:pt idx="1">
                  <c:v>2020/21</c:v>
                </c:pt>
                <c:pt idx="2">
                  <c:v>2021/22</c:v>
                </c:pt>
                <c:pt idx="3">
                  <c:v>2022/23</c:v>
                </c:pt>
                <c:pt idx="4">
                  <c:v>2023/24</c:v>
                </c:pt>
              </c:strCache>
            </c:strRef>
          </c:cat>
          <c:val>
            <c:numRef>
              <c:f>Sheet1!$D$2:$D$6</c:f>
              <c:numCache>
                <c:formatCode>General</c:formatCode>
                <c:ptCount val="5"/>
                <c:pt idx="0">
                  <c:v>3</c:v>
                </c:pt>
                <c:pt idx="1">
                  <c:v>6</c:v>
                </c:pt>
                <c:pt idx="2">
                  <c:v>5</c:v>
                </c:pt>
                <c:pt idx="4">
                  <c:v>7</c:v>
                </c:pt>
              </c:numCache>
            </c:numRef>
          </c:val>
          <c:extLst>
            <c:ext xmlns:c16="http://schemas.microsoft.com/office/drawing/2014/chart" uri="{C3380CC4-5D6E-409C-BE32-E72D297353CC}">
              <c16:uniqueId val="{00000002-4F86-451B-AEB4-C5C294226B19}"/>
            </c:ext>
          </c:extLst>
        </c:ser>
        <c:dLbls>
          <c:dLblPos val="ctr"/>
          <c:showLegendKey val="0"/>
          <c:showVal val="1"/>
          <c:showCatName val="0"/>
          <c:showSerName val="0"/>
          <c:showPercent val="0"/>
          <c:showBubbleSize val="0"/>
        </c:dLbls>
        <c:gapWidth val="150"/>
        <c:overlap val="100"/>
        <c:axId val="478254415"/>
        <c:axId val="478272303"/>
      </c:barChart>
      <c:catAx>
        <c:axId val="478254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8272303"/>
        <c:crosses val="autoZero"/>
        <c:auto val="1"/>
        <c:lblAlgn val="ctr"/>
        <c:lblOffset val="100"/>
        <c:noMultiLvlLbl val="0"/>
      </c:catAx>
      <c:valAx>
        <c:axId val="4782723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AU" sz="1100" dirty="0">
                    <a:latin typeface="Arial" panose="020B0604020202020204" pitchFamily="34" charset="0"/>
                    <a:cs typeface="Arial" panose="020B0604020202020204" pitchFamily="34" charset="0"/>
                  </a:rPr>
                  <a:t>New schools</a:t>
                </a:r>
              </a:p>
            </c:rich>
          </c:tx>
          <c:layout>
            <c:manualLayout>
              <c:xMode val="edge"/>
              <c:yMode val="edge"/>
              <c:x val="0"/>
              <c:y val="0.3755431487267144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82544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610A3-DE18-4D2A-B11A-8848B1C71536}" type="doc">
      <dgm:prSet loTypeId="urn:microsoft.com/office/officeart/2005/8/layout/chevron1" loCatId="process" qsTypeId="urn:microsoft.com/office/officeart/2005/8/quickstyle/simple1" qsCatId="simple" csTypeId="urn:microsoft.com/office/officeart/2005/8/colors/accent2_1" csCatId="accent2" phldr="1"/>
      <dgm:spPr/>
    </dgm:pt>
    <dgm:pt modelId="{FD5861AB-793B-420C-B517-C446471CFDFF}">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Pre Application</a:t>
          </a:r>
        </a:p>
      </dgm:t>
    </dgm:pt>
    <dgm:pt modelId="{98305997-913C-419A-9844-8D1F83A7A7AF}" type="parTrans" cxnId="{CE5E7F72-2F65-42F0-B758-DCE27957EB5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C236E46F-4C35-46DF-8441-9663F63E81F1}" type="sibTrans" cxnId="{CE5E7F72-2F65-42F0-B758-DCE27957EB5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0AAE9343-056B-42CF-BDD1-242B3D08429C}">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Preparing the application</a:t>
          </a:r>
        </a:p>
      </dgm:t>
    </dgm:pt>
    <dgm:pt modelId="{22BC2BB8-8647-4577-B40B-7F2BF945A619}" type="parTrans" cxnId="{6F725451-6371-4333-9405-762DC725CCF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29E686C6-80AC-4FD5-9421-8ADB4B5001EE}" type="sibTrans" cxnId="{6F725451-6371-4333-9405-762DC725CCF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04DD4656-23F7-404E-A44E-115D143384FA}">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Submitting the application</a:t>
          </a:r>
        </a:p>
      </dgm:t>
    </dgm:pt>
    <dgm:pt modelId="{9071EBB0-9526-4668-A96F-F9C7A2C30B42}" type="parTrans" cxnId="{6B62D882-44EE-43F0-AA23-0927AD996160}">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AA62FF8F-C47B-4599-A166-F54F001D9CD4}" type="sibTrans" cxnId="{6B62D882-44EE-43F0-AA23-0927AD996160}">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22981D7B-C916-44AD-8C0A-F0C3E0C09FAE}">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Accepting the application</a:t>
          </a:r>
        </a:p>
      </dgm:t>
    </dgm:pt>
    <dgm:pt modelId="{7E66DC34-FCB5-474E-B7ED-414088AE3A90}" type="parTrans" cxnId="{554EA211-14F2-4233-9E75-A104268EC9EB}">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6F67FEC2-56D0-4A81-A883-54A40FD334BE}" type="sibTrans" cxnId="{554EA211-14F2-4233-9E75-A104268EC9EB}">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4B085A99-5D54-4771-857B-281A6F254613}">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Assessment of Application</a:t>
          </a:r>
        </a:p>
      </dgm:t>
    </dgm:pt>
    <dgm:pt modelId="{D5D8CE1D-1A91-4ACC-A54D-08A92F84D710}" type="parTrans" cxnId="{A84E0F18-4382-485D-8695-94F9A2822F6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4AC9532F-4D84-4FBB-BF88-86F588C51693}" type="sibTrans" cxnId="{A84E0F18-4382-485D-8695-94F9A2822F6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FACBAB12-9580-484D-BFE2-B83CFD40F5E8}">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Application outcome</a:t>
          </a:r>
        </a:p>
      </dgm:t>
    </dgm:pt>
    <dgm:pt modelId="{4AC07BBC-283F-4EA4-BD3E-243894D5CD1A}" type="parTrans" cxnId="{80A17559-E8B9-4AB6-9A24-9C684A22935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03C193A2-292E-46D2-8756-A4040B1C2722}" type="sibTrans" cxnId="{80A17559-E8B9-4AB6-9A24-9C684A22935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91A4C2EE-E6C1-4EC0-ACDA-07D9F4D3143A}">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Appeal</a:t>
          </a:r>
        </a:p>
      </dgm:t>
    </dgm:pt>
    <dgm:pt modelId="{C25C5EA5-AE65-4121-9510-CE7CC152C692}" type="parTrans" cxnId="{06F362E6-33A5-4D52-B3E1-C5A2A245038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E6F55D61-CE40-4270-8C1A-794CE6A21770}" type="sibTrans" cxnId="{06F362E6-33A5-4D52-B3E1-C5A2A245038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6FD8A419-ADC8-4ACB-8FF5-DD6EA42A38F9}" type="pres">
      <dgm:prSet presAssocID="{284610A3-DE18-4D2A-B11A-8848B1C71536}" presName="Name0" presStyleCnt="0">
        <dgm:presLayoutVars>
          <dgm:dir/>
          <dgm:animLvl val="lvl"/>
          <dgm:resizeHandles val="exact"/>
        </dgm:presLayoutVars>
      </dgm:prSet>
      <dgm:spPr/>
    </dgm:pt>
    <dgm:pt modelId="{44FC084F-7F06-4854-A8E6-DC9419AB6534}" type="pres">
      <dgm:prSet presAssocID="{FD5861AB-793B-420C-B517-C446471CFDFF}" presName="parTxOnly" presStyleLbl="node1" presStyleIdx="0" presStyleCnt="7" custScaleX="98520" custScaleY="100076">
        <dgm:presLayoutVars>
          <dgm:chMax val="0"/>
          <dgm:chPref val="0"/>
          <dgm:bulletEnabled val="1"/>
        </dgm:presLayoutVars>
      </dgm:prSet>
      <dgm:spPr/>
    </dgm:pt>
    <dgm:pt modelId="{182CE13A-9A6B-4047-B2C6-99F8F6CAE153}" type="pres">
      <dgm:prSet presAssocID="{C236E46F-4C35-46DF-8441-9663F63E81F1}" presName="parTxOnlySpace" presStyleCnt="0"/>
      <dgm:spPr/>
    </dgm:pt>
    <dgm:pt modelId="{41E8C791-A354-4300-93D1-087881B8F3FC}" type="pres">
      <dgm:prSet presAssocID="{0AAE9343-056B-42CF-BDD1-242B3D08429C}" presName="parTxOnly" presStyleLbl="node1" presStyleIdx="1" presStyleCnt="7" custScaleX="115553" custScaleY="147032">
        <dgm:presLayoutVars>
          <dgm:chMax val="0"/>
          <dgm:chPref val="0"/>
          <dgm:bulletEnabled val="1"/>
        </dgm:presLayoutVars>
      </dgm:prSet>
      <dgm:spPr/>
    </dgm:pt>
    <dgm:pt modelId="{CF6C1E97-B707-45DA-9C95-5B497B30FF17}" type="pres">
      <dgm:prSet presAssocID="{29E686C6-80AC-4FD5-9421-8ADB4B5001EE}" presName="parTxOnlySpace" presStyleCnt="0"/>
      <dgm:spPr/>
    </dgm:pt>
    <dgm:pt modelId="{6FB4D762-2AA8-4CDB-9EEB-F6BF8B04D2C0}" type="pres">
      <dgm:prSet presAssocID="{04DD4656-23F7-404E-A44E-115D143384FA}" presName="parTxOnly" presStyleLbl="node1" presStyleIdx="2" presStyleCnt="7">
        <dgm:presLayoutVars>
          <dgm:chMax val="0"/>
          <dgm:chPref val="0"/>
          <dgm:bulletEnabled val="1"/>
        </dgm:presLayoutVars>
      </dgm:prSet>
      <dgm:spPr/>
    </dgm:pt>
    <dgm:pt modelId="{046DCBC5-CC1D-48FB-B1BE-E350529F87C2}" type="pres">
      <dgm:prSet presAssocID="{AA62FF8F-C47B-4599-A166-F54F001D9CD4}" presName="parTxOnlySpace" presStyleCnt="0"/>
      <dgm:spPr/>
    </dgm:pt>
    <dgm:pt modelId="{B554746D-DC37-4BFE-8225-11230F5DE205}" type="pres">
      <dgm:prSet presAssocID="{22981D7B-C916-44AD-8C0A-F0C3E0C09FAE}" presName="parTxOnly" presStyleLbl="node1" presStyleIdx="3" presStyleCnt="7">
        <dgm:presLayoutVars>
          <dgm:chMax val="0"/>
          <dgm:chPref val="0"/>
          <dgm:bulletEnabled val="1"/>
        </dgm:presLayoutVars>
      </dgm:prSet>
      <dgm:spPr/>
    </dgm:pt>
    <dgm:pt modelId="{6C87296D-54CD-4260-BC33-AEF112A87807}" type="pres">
      <dgm:prSet presAssocID="{6F67FEC2-56D0-4A81-A883-54A40FD334BE}" presName="parTxOnlySpace" presStyleCnt="0"/>
      <dgm:spPr/>
    </dgm:pt>
    <dgm:pt modelId="{08F77EB0-141F-4954-9594-67482FC5B88B}" type="pres">
      <dgm:prSet presAssocID="{4B085A99-5D54-4771-857B-281A6F254613}" presName="parTxOnly" presStyleLbl="node1" presStyleIdx="4" presStyleCnt="7">
        <dgm:presLayoutVars>
          <dgm:chMax val="0"/>
          <dgm:chPref val="0"/>
          <dgm:bulletEnabled val="1"/>
        </dgm:presLayoutVars>
      </dgm:prSet>
      <dgm:spPr/>
    </dgm:pt>
    <dgm:pt modelId="{1532CDFD-BD47-4516-A435-B8F93378F555}" type="pres">
      <dgm:prSet presAssocID="{4AC9532F-4D84-4FBB-BF88-86F588C51693}" presName="parTxOnlySpace" presStyleCnt="0"/>
      <dgm:spPr/>
    </dgm:pt>
    <dgm:pt modelId="{E7CEC4B8-488A-4D5B-8DDD-14F599816C60}" type="pres">
      <dgm:prSet presAssocID="{FACBAB12-9580-484D-BFE2-B83CFD40F5E8}" presName="parTxOnly" presStyleLbl="node1" presStyleIdx="5" presStyleCnt="7">
        <dgm:presLayoutVars>
          <dgm:chMax val="0"/>
          <dgm:chPref val="0"/>
          <dgm:bulletEnabled val="1"/>
        </dgm:presLayoutVars>
      </dgm:prSet>
      <dgm:spPr/>
    </dgm:pt>
    <dgm:pt modelId="{8B5B7FDB-D99D-4DBC-BE1A-0527F0A3163D}" type="pres">
      <dgm:prSet presAssocID="{03C193A2-292E-46D2-8756-A4040B1C2722}" presName="parTxOnlySpace" presStyleCnt="0"/>
      <dgm:spPr/>
    </dgm:pt>
    <dgm:pt modelId="{CD5EC50E-A088-453D-867C-F0BA2FB11E86}" type="pres">
      <dgm:prSet presAssocID="{91A4C2EE-E6C1-4EC0-ACDA-07D9F4D3143A}" presName="parTxOnly" presStyleLbl="node1" presStyleIdx="6" presStyleCnt="7">
        <dgm:presLayoutVars>
          <dgm:chMax val="0"/>
          <dgm:chPref val="0"/>
          <dgm:bulletEnabled val="1"/>
        </dgm:presLayoutVars>
      </dgm:prSet>
      <dgm:spPr/>
    </dgm:pt>
  </dgm:ptLst>
  <dgm:cxnLst>
    <dgm:cxn modelId="{554EA211-14F2-4233-9E75-A104268EC9EB}" srcId="{284610A3-DE18-4D2A-B11A-8848B1C71536}" destId="{22981D7B-C916-44AD-8C0A-F0C3E0C09FAE}" srcOrd="3" destOrd="0" parTransId="{7E66DC34-FCB5-474E-B7ED-414088AE3A90}" sibTransId="{6F67FEC2-56D0-4A81-A883-54A40FD334BE}"/>
    <dgm:cxn modelId="{3114F913-AF77-46B0-9819-4086EBC49981}" type="presOf" srcId="{91A4C2EE-E6C1-4EC0-ACDA-07D9F4D3143A}" destId="{CD5EC50E-A088-453D-867C-F0BA2FB11E86}" srcOrd="0" destOrd="0" presId="urn:microsoft.com/office/officeart/2005/8/layout/chevron1"/>
    <dgm:cxn modelId="{A84E0F18-4382-485D-8695-94F9A2822F67}" srcId="{284610A3-DE18-4D2A-B11A-8848B1C71536}" destId="{4B085A99-5D54-4771-857B-281A6F254613}" srcOrd="4" destOrd="0" parTransId="{D5D8CE1D-1A91-4ACC-A54D-08A92F84D710}" sibTransId="{4AC9532F-4D84-4FBB-BF88-86F588C51693}"/>
    <dgm:cxn modelId="{E6A5305B-EC9F-44DA-9407-089A80B32D86}" type="presOf" srcId="{4B085A99-5D54-4771-857B-281A6F254613}" destId="{08F77EB0-141F-4954-9594-67482FC5B88B}" srcOrd="0" destOrd="0" presId="urn:microsoft.com/office/officeart/2005/8/layout/chevron1"/>
    <dgm:cxn modelId="{8D915144-E90A-4CD2-92DC-F07AD511EDAD}" type="presOf" srcId="{FACBAB12-9580-484D-BFE2-B83CFD40F5E8}" destId="{E7CEC4B8-488A-4D5B-8DDD-14F599816C60}" srcOrd="0" destOrd="0" presId="urn:microsoft.com/office/officeart/2005/8/layout/chevron1"/>
    <dgm:cxn modelId="{AB71036A-59C0-4E67-BEF8-D2FD723FFA75}" type="presOf" srcId="{FD5861AB-793B-420C-B517-C446471CFDFF}" destId="{44FC084F-7F06-4854-A8E6-DC9419AB6534}" srcOrd="0" destOrd="0" presId="urn:microsoft.com/office/officeart/2005/8/layout/chevron1"/>
    <dgm:cxn modelId="{6F725451-6371-4333-9405-762DC725CCF3}" srcId="{284610A3-DE18-4D2A-B11A-8848B1C71536}" destId="{0AAE9343-056B-42CF-BDD1-242B3D08429C}" srcOrd="1" destOrd="0" parTransId="{22BC2BB8-8647-4577-B40B-7F2BF945A619}" sibTransId="{29E686C6-80AC-4FD5-9421-8ADB4B5001EE}"/>
    <dgm:cxn modelId="{CE5E7F72-2F65-42F0-B758-DCE27957EB53}" srcId="{284610A3-DE18-4D2A-B11A-8848B1C71536}" destId="{FD5861AB-793B-420C-B517-C446471CFDFF}" srcOrd="0" destOrd="0" parTransId="{98305997-913C-419A-9844-8D1F83A7A7AF}" sibTransId="{C236E46F-4C35-46DF-8441-9663F63E81F1}"/>
    <dgm:cxn modelId="{80A17559-E8B9-4AB6-9A24-9C684A229357}" srcId="{284610A3-DE18-4D2A-B11A-8848B1C71536}" destId="{FACBAB12-9580-484D-BFE2-B83CFD40F5E8}" srcOrd="5" destOrd="0" parTransId="{4AC07BBC-283F-4EA4-BD3E-243894D5CD1A}" sibTransId="{03C193A2-292E-46D2-8756-A4040B1C2722}"/>
    <dgm:cxn modelId="{6B62D882-44EE-43F0-AA23-0927AD996160}" srcId="{284610A3-DE18-4D2A-B11A-8848B1C71536}" destId="{04DD4656-23F7-404E-A44E-115D143384FA}" srcOrd="2" destOrd="0" parTransId="{9071EBB0-9526-4668-A96F-F9C7A2C30B42}" sibTransId="{AA62FF8F-C47B-4599-A166-F54F001D9CD4}"/>
    <dgm:cxn modelId="{25C998B8-4142-4791-A891-97D1FA3D616F}" type="presOf" srcId="{0AAE9343-056B-42CF-BDD1-242B3D08429C}" destId="{41E8C791-A354-4300-93D1-087881B8F3FC}" srcOrd="0" destOrd="0" presId="urn:microsoft.com/office/officeart/2005/8/layout/chevron1"/>
    <dgm:cxn modelId="{ABB7EBD4-2C68-427F-A3CA-301BEB1CEBA5}" type="presOf" srcId="{22981D7B-C916-44AD-8C0A-F0C3E0C09FAE}" destId="{B554746D-DC37-4BFE-8225-11230F5DE205}" srcOrd="0" destOrd="0" presId="urn:microsoft.com/office/officeart/2005/8/layout/chevron1"/>
    <dgm:cxn modelId="{06F362E6-33A5-4D52-B3E1-C5A2A2450383}" srcId="{284610A3-DE18-4D2A-B11A-8848B1C71536}" destId="{91A4C2EE-E6C1-4EC0-ACDA-07D9F4D3143A}" srcOrd="6" destOrd="0" parTransId="{C25C5EA5-AE65-4121-9510-CE7CC152C692}" sibTransId="{E6F55D61-CE40-4270-8C1A-794CE6A21770}"/>
    <dgm:cxn modelId="{ECD96DF1-C162-4852-9BB3-A2333DF362F7}" type="presOf" srcId="{284610A3-DE18-4D2A-B11A-8848B1C71536}" destId="{6FD8A419-ADC8-4ACB-8FF5-DD6EA42A38F9}" srcOrd="0" destOrd="0" presId="urn:microsoft.com/office/officeart/2005/8/layout/chevron1"/>
    <dgm:cxn modelId="{EC60A6F2-B2B2-4389-8E6E-6A1C1016DA36}" type="presOf" srcId="{04DD4656-23F7-404E-A44E-115D143384FA}" destId="{6FB4D762-2AA8-4CDB-9EEB-F6BF8B04D2C0}" srcOrd="0" destOrd="0" presId="urn:microsoft.com/office/officeart/2005/8/layout/chevron1"/>
    <dgm:cxn modelId="{754EA42F-B918-4FBF-A911-DB63B568BFD5}" type="presParOf" srcId="{6FD8A419-ADC8-4ACB-8FF5-DD6EA42A38F9}" destId="{44FC084F-7F06-4854-A8E6-DC9419AB6534}" srcOrd="0" destOrd="0" presId="urn:microsoft.com/office/officeart/2005/8/layout/chevron1"/>
    <dgm:cxn modelId="{CFBB0B02-5DB0-411F-B03B-74C24B8D9EF6}" type="presParOf" srcId="{6FD8A419-ADC8-4ACB-8FF5-DD6EA42A38F9}" destId="{182CE13A-9A6B-4047-B2C6-99F8F6CAE153}" srcOrd="1" destOrd="0" presId="urn:microsoft.com/office/officeart/2005/8/layout/chevron1"/>
    <dgm:cxn modelId="{116B4FAD-1604-496D-9DD6-3E2199C91637}" type="presParOf" srcId="{6FD8A419-ADC8-4ACB-8FF5-DD6EA42A38F9}" destId="{41E8C791-A354-4300-93D1-087881B8F3FC}" srcOrd="2" destOrd="0" presId="urn:microsoft.com/office/officeart/2005/8/layout/chevron1"/>
    <dgm:cxn modelId="{27566D17-D142-4670-9A1D-8EAD12EAAC06}" type="presParOf" srcId="{6FD8A419-ADC8-4ACB-8FF5-DD6EA42A38F9}" destId="{CF6C1E97-B707-45DA-9C95-5B497B30FF17}" srcOrd="3" destOrd="0" presId="urn:microsoft.com/office/officeart/2005/8/layout/chevron1"/>
    <dgm:cxn modelId="{EF09187A-8768-4541-94C0-D8810754FB85}" type="presParOf" srcId="{6FD8A419-ADC8-4ACB-8FF5-DD6EA42A38F9}" destId="{6FB4D762-2AA8-4CDB-9EEB-F6BF8B04D2C0}" srcOrd="4" destOrd="0" presId="urn:microsoft.com/office/officeart/2005/8/layout/chevron1"/>
    <dgm:cxn modelId="{B96DDA60-FEB2-43DC-A4D0-3F4DD22AFC7E}" type="presParOf" srcId="{6FD8A419-ADC8-4ACB-8FF5-DD6EA42A38F9}" destId="{046DCBC5-CC1D-48FB-B1BE-E350529F87C2}" srcOrd="5" destOrd="0" presId="urn:microsoft.com/office/officeart/2005/8/layout/chevron1"/>
    <dgm:cxn modelId="{CCFCE98B-33EA-48AE-80E6-60A7EFC401B8}" type="presParOf" srcId="{6FD8A419-ADC8-4ACB-8FF5-DD6EA42A38F9}" destId="{B554746D-DC37-4BFE-8225-11230F5DE205}" srcOrd="6" destOrd="0" presId="urn:microsoft.com/office/officeart/2005/8/layout/chevron1"/>
    <dgm:cxn modelId="{3C82CA4A-BF3C-4E21-BBE0-9A6853C81D68}" type="presParOf" srcId="{6FD8A419-ADC8-4ACB-8FF5-DD6EA42A38F9}" destId="{6C87296D-54CD-4260-BC33-AEF112A87807}" srcOrd="7" destOrd="0" presId="urn:microsoft.com/office/officeart/2005/8/layout/chevron1"/>
    <dgm:cxn modelId="{B39B5C1E-F4AC-4A02-9B8F-5DBB6C727576}" type="presParOf" srcId="{6FD8A419-ADC8-4ACB-8FF5-DD6EA42A38F9}" destId="{08F77EB0-141F-4954-9594-67482FC5B88B}" srcOrd="8" destOrd="0" presId="urn:microsoft.com/office/officeart/2005/8/layout/chevron1"/>
    <dgm:cxn modelId="{33806B26-0F4C-4928-825D-FE8C0C4FF52B}" type="presParOf" srcId="{6FD8A419-ADC8-4ACB-8FF5-DD6EA42A38F9}" destId="{1532CDFD-BD47-4516-A435-B8F93378F555}" srcOrd="9" destOrd="0" presId="urn:microsoft.com/office/officeart/2005/8/layout/chevron1"/>
    <dgm:cxn modelId="{05E3429A-3A96-4000-B479-C2D6A4EB21CF}" type="presParOf" srcId="{6FD8A419-ADC8-4ACB-8FF5-DD6EA42A38F9}" destId="{E7CEC4B8-488A-4D5B-8DDD-14F599816C60}" srcOrd="10" destOrd="0" presId="urn:microsoft.com/office/officeart/2005/8/layout/chevron1"/>
    <dgm:cxn modelId="{A639A5C6-B502-46BB-8E11-951CCC6F0676}" type="presParOf" srcId="{6FD8A419-ADC8-4ACB-8FF5-DD6EA42A38F9}" destId="{8B5B7FDB-D99D-4DBC-BE1A-0527F0A3163D}" srcOrd="11" destOrd="0" presId="urn:microsoft.com/office/officeart/2005/8/layout/chevron1"/>
    <dgm:cxn modelId="{74CE4373-3D6F-460A-B015-F5250F5AF7C0}" type="presParOf" srcId="{6FD8A419-ADC8-4ACB-8FF5-DD6EA42A38F9}" destId="{CD5EC50E-A088-453D-867C-F0BA2FB11E86}" srcOrd="12" destOrd="0" presId="urn:microsoft.com/office/officeart/2005/8/layout/chevro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4610A3-DE18-4D2A-B11A-8848B1C71536}" type="doc">
      <dgm:prSet loTypeId="urn:microsoft.com/office/officeart/2005/8/layout/chevron1" loCatId="process" qsTypeId="urn:microsoft.com/office/officeart/2005/8/quickstyle/simple1" qsCatId="simple" csTypeId="urn:microsoft.com/office/officeart/2005/8/colors/accent2_1" csCatId="accent2" phldr="1"/>
      <dgm:spPr/>
    </dgm:pt>
    <dgm:pt modelId="{FD5861AB-793B-420C-B517-C446471CFDFF}">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Pre Application</a:t>
          </a:r>
        </a:p>
      </dgm:t>
    </dgm:pt>
    <dgm:pt modelId="{98305997-913C-419A-9844-8D1F83A7A7AF}" type="parTrans" cxnId="{CE5E7F72-2F65-42F0-B758-DCE27957EB5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C236E46F-4C35-46DF-8441-9663F63E81F1}" type="sibTrans" cxnId="{CE5E7F72-2F65-42F0-B758-DCE27957EB5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0AAE9343-056B-42CF-BDD1-242B3D08429C}">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Preparing the application</a:t>
          </a:r>
        </a:p>
      </dgm:t>
    </dgm:pt>
    <dgm:pt modelId="{22BC2BB8-8647-4577-B40B-7F2BF945A619}" type="parTrans" cxnId="{6F725451-6371-4333-9405-762DC725CCF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29E686C6-80AC-4FD5-9421-8ADB4B5001EE}" type="sibTrans" cxnId="{6F725451-6371-4333-9405-762DC725CCF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04DD4656-23F7-404E-A44E-115D143384FA}">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Submitting the application</a:t>
          </a:r>
        </a:p>
      </dgm:t>
    </dgm:pt>
    <dgm:pt modelId="{9071EBB0-9526-4668-A96F-F9C7A2C30B42}" type="parTrans" cxnId="{6B62D882-44EE-43F0-AA23-0927AD996160}">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AA62FF8F-C47B-4599-A166-F54F001D9CD4}" type="sibTrans" cxnId="{6B62D882-44EE-43F0-AA23-0927AD996160}">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22981D7B-C916-44AD-8C0A-F0C3E0C09FAE}">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Accepting the application</a:t>
          </a:r>
        </a:p>
      </dgm:t>
    </dgm:pt>
    <dgm:pt modelId="{7E66DC34-FCB5-474E-B7ED-414088AE3A90}" type="parTrans" cxnId="{554EA211-14F2-4233-9E75-A104268EC9EB}">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6F67FEC2-56D0-4A81-A883-54A40FD334BE}" type="sibTrans" cxnId="{554EA211-14F2-4233-9E75-A104268EC9EB}">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4B085A99-5D54-4771-857B-281A6F254613}">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Assessment of Application</a:t>
          </a:r>
        </a:p>
      </dgm:t>
    </dgm:pt>
    <dgm:pt modelId="{D5D8CE1D-1A91-4ACC-A54D-08A92F84D710}" type="parTrans" cxnId="{A84E0F18-4382-485D-8695-94F9A2822F6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4AC9532F-4D84-4FBB-BF88-86F588C51693}" type="sibTrans" cxnId="{A84E0F18-4382-485D-8695-94F9A2822F6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FACBAB12-9580-484D-BFE2-B83CFD40F5E8}">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Application outcome</a:t>
          </a:r>
        </a:p>
      </dgm:t>
    </dgm:pt>
    <dgm:pt modelId="{4AC07BBC-283F-4EA4-BD3E-243894D5CD1A}" type="parTrans" cxnId="{80A17559-E8B9-4AB6-9A24-9C684A22935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03C193A2-292E-46D2-8756-A4040B1C2722}" type="sibTrans" cxnId="{80A17559-E8B9-4AB6-9A24-9C684A22935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91A4C2EE-E6C1-4EC0-ACDA-07D9F4D3143A}">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Appeal</a:t>
          </a:r>
        </a:p>
      </dgm:t>
    </dgm:pt>
    <dgm:pt modelId="{C25C5EA5-AE65-4121-9510-CE7CC152C692}" type="parTrans" cxnId="{06F362E6-33A5-4D52-B3E1-C5A2A245038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E6F55D61-CE40-4270-8C1A-794CE6A21770}" type="sibTrans" cxnId="{06F362E6-33A5-4D52-B3E1-C5A2A245038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6FD8A419-ADC8-4ACB-8FF5-DD6EA42A38F9}" type="pres">
      <dgm:prSet presAssocID="{284610A3-DE18-4D2A-B11A-8848B1C71536}" presName="Name0" presStyleCnt="0">
        <dgm:presLayoutVars>
          <dgm:dir/>
          <dgm:animLvl val="lvl"/>
          <dgm:resizeHandles val="exact"/>
        </dgm:presLayoutVars>
      </dgm:prSet>
      <dgm:spPr/>
    </dgm:pt>
    <dgm:pt modelId="{44FC084F-7F06-4854-A8E6-DC9419AB6534}" type="pres">
      <dgm:prSet presAssocID="{FD5861AB-793B-420C-B517-C446471CFDFF}" presName="parTxOnly" presStyleLbl="node1" presStyleIdx="0" presStyleCnt="7" custScaleX="98520" custScaleY="100076">
        <dgm:presLayoutVars>
          <dgm:chMax val="0"/>
          <dgm:chPref val="0"/>
          <dgm:bulletEnabled val="1"/>
        </dgm:presLayoutVars>
      </dgm:prSet>
      <dgm:spPr/>
    </dgm:pt>
    <dgm:pt modelId="{182CE13A-9A6B-4047-B2C6-99F8F6CAE153}" type="pres">
      <dgm:prSet presAssocID="{C236E46F-4C35-46DF-8441-9663F63E81F1}" presName="parTxOnlySpace" presStyleCnt="0"/>
      <dgm:spPr/>
    </dgm:pt>
    <dgm:pt modelId="{41E8C791-A354-4300-93D1-087881B8F3FC}" type="pres">
      <dgm:prSet presAssocID="{0AAE9343-056B-42CF-BDD1-242B3D08429C}" presName="parTxOnly" presStyleLbl="node1" presStyleIdx="1" presStyleCnt="7" custScaleX="98043" custScaleY="99437">
        <dgm:presLayoutVars>
          <dgm:chMax val="0"/>
          <dgm:chPref val="0"/>
          <dgm:bulletEnabled val="1"/>
        </dgm:presLayoutVars>
      </dgm:prSet>
      <dgm:spPr/>
    </dgm:pt>
    <dgm:pt modelId="{CF6C1E97-B707-45DA-9C95-5B497B30FF17}" type="pres">
      <dgm:prSet presAssocID="{29E686C6-80AC-4FD5-9421-8ADB4B5001EE}" presName="parTxOnlySpace" presStyleCnt="0"/>
      <dgm:spPr/>
    </dgm:pt>
    <dgm:pt modelId="{6FB4D762-2AA8-4CDB-9EEB-F6BF8B04D2C0}" type="pres">
      <dgm:prSet presAssocID="{04DD4656-23F7-404E-A44E-115D143384FA}" presName="parTxOnly" presStyleLbl="node1" presStyleIdx="2" presStyleCnt="7" custScaleX="129599" custScaleY="146575">
        <dgm:presLayoutVars>
          <dgm:chMax val="0"/>
          <dgm:chPref val="0"/>
          <dgm:bulletEnabled val="1"/>
        </dgm:presLayoutVars>
      </dgm:prSet>
      <dgm:spPr/>
    </dgm:pt>
    <dgm:pt modelId="{046DCBC5-CC1D-48FB-B1BE-E350529F87C2}" type="pres">
      <dgm:prSet presAssocID="{AA62FF8F-C47B-4599-A166-F54F001D9CD4}" presName="parTxOnlySpace" presStyleCnt="0"/>
      <dgm:spPr/>
    </dgm:pt>
    <dgm:pt modelId="{B554746D-DC37-4BFE-8225-11230F5DE205}" type="pres">
      <dgm:prSet presAssocID="{22981D7B-C916-44AD-8C0A-F0C3E0C09FAE}" presName="parTxOnly" presStyleLbl="node1" presStyleIdx="3" presStyleCnt="7" custScaleX="131434" custScaleY="148232">
        <dgm:presLayoutVars>
          <dgm:chMax val="0"/>
          <dgm:chPref val="0"/>
          <dgm:bulletEnabled val="1"/>
        </dgm:presLayoutVars>
      </dgm:prSet>
      <dgm:spPr/>
    </dgm:pt>
    <dgm:pt modelId="{6C87296D-54CD-4260-BC33-AEF112A87807}" type="pres">
      <dgm:prSet presAssocID="{6F67FEC2-56D0-4A81-A883-54A40FD334BE}" presName="parTxOnlySpace" presStyleCnt="0"/>
      <dgm:spPr/>
    </dgm:pt>
    <dgm:pt modelId="{08F77EB0-141F-4954-9594-67482FC5B88B}" type="pres">
      <dgm:prSet presAssocID="{4B085A99-5D54-4771-857B-281A6F254613}" presName="parTxOnly" presStyleLbl="node1" presStyleIdx="4" presStyleCnt="7" custScaleX="117890">
        <dgm:presLayoutVars>
          <dgm:chMax val="0"/>
          <dgm:chPref val="0"/>
          <dgm:bulletEnabled val="1"/>
        </dgm:presLayoutVars>
      </dgm:prSet>
      <dgm:spPr/>
    </dgm:pt>
    <dgm:pt modelId="{1532CDFD-BD47-4516-A435-B8F93378F555}" type="pres">
      <dgm:prSet presAssocID="{4AC9532F-4D84-4FBB-BF88-86F588C51693}" presName="parTxOnlySpace" presStyleCnt="0"/>
      <dgm:spPr/>
    </dgm:pt>
    <dgm:pt modelId="{E7CEC4B8-488A-4D5B-8DDD-14F599816C60}" type="pres">
      <dgm:prSet presAssocID="{FACBAB12-9580-484D-BFE2-B83CFD40F5E8}" presName="parTxOnly" presStyleLbl="node1" presStyleIdx="5" presStyleCnt="7">
        <dgm:presLayoutVars>
          <dgm:chMax val="0"/>
          <dgm:chPref val="0"/>
          <dgm:bulletEnabled val="1"/>
        </dgm:presLayoutVars>
      </dgm:prSet>
      <dgm:spPr/>
    </dgm:pt>
    <dgm:pt modelId="{8B5B7FDB-D99D-4DBC-BE1A-0527F0A3163D}" type="pres">
      <dgm:prSet presAssocID="{03C193A2-292E-46D2-8756-A4040B1C2722}" presName="parTxOnlySpace" presStyleCnt="0"/>
      <dgm:spPr/>
    </dgm:pt>
    <dgm:pt modelId="{CD5EC50E-A088-453D-867C-F0BA2FB11E86}" type="pres">
      <dgm:prSet presAssocID="{91A4C2EE-E6C1-4EC0-ACDA-07D9F4D3143A}" presName="parTxOnly" presStyleLbl="node1" presStyleIdx="6" presStyleCnt="7">
        <dgm:presLayoutVars>
          <dgm:chMax val="0"/>
          <dgm:chPref val="0"/>
          <dgm:bulletEnabled val="1"/>
        </dgm:presLayoutVars>
      </dgm:prSet>
      <dgm:spPr/>
    </dgm:pt>
  </dgm:ptLst>
  <dgm:cxnLst>
    <dgm:cxn modelId="{554EA211-14F2-4233-9E75-A104268EC9EB}" srcId="{284610A3-DE18-4D2A-B11A-8848B1C71536}" destId="{22981D7B-C916-44AD-8C0A-F0C3E0C09FAE}" srcOrd="3" destOrd="0" parTransId="{7E66DC34-FCB5-474E-B7ED-414088AE3A90}" sibTransId="{6F67FEC2-56D0-4A81-A883-54A40FD334BE}"/>
    <dgm:cxn modelId="{3185B316-667C-4C6E-99CA-C3C4CD640704}" type="presOf" srcId="{FACBAB12-9580-484D-BFE2-B83CFD40F5E8}" destId="{E7CEC4B8-488A-4D5B-8DDD-14F599816C60}" srcOrd="0" destOrd="0" presId="urn:microsoft.com/office/officeart/2005/8/layout/chevron1"/>
    <dgm:cxn modelId="{A84E0F18-4382-485D-8695-94F9A2822F67}" srcId="{284610A3-DE18-4D2A-B11A-8848B1C71536}" destId="{4B085A99-5D54-4771-857B-281A6F254613}" srcOrd="4" destOrd="0" parTransId="{D5D8CE1D-1A91-4ACC-A54D-08A92F84D710}" sibTransId="{4AC9532F-4D84-4FBB-BF88-86F588C51693}"/>
    <dgm:cxn modelId="{6FC76E2A-C2C2-44F9-B9F0-FA61E2DA5B06}" type="presOf" srcId="{4B085A99-5D54-4771-857B-281A6F254613}" destId="{08F77EB0-141F-4954-9594-67482FC5B88B}" srcOrd="0" destOrd="0" presId="urn:microsoft.com/office/officeart/2005/8/layout/chevron1"/>
    <dgm:cxn modelId="{5B30B23C-4327-428B-9CD7-3242903CF4CB}" type="presOf" srcId="{FD5861AB-793B-420C-B517-C446471CFDFF}" destId="{44FC084F-7F06-4854-A8E6-DC9419AB6534}" srcOrd="0" destOrd="0" presId="urn:microsoft.com/office/officeart/2005/8/layout/chevron1"/>
    <dgm:cxn modelId="{8BD2EF5F-AFB1-48B4-84B0-C1332F40025F}" type="presOf" srcId="{04DD4656-23F7-404E-A44E-115D143384FA}" destId="{6FB4D762-2AA8-4CDB-9EEB-F6BF8B04D2C0}" srcOrd="0" destOrd="0" presId="urn:microsoft.com/office/officeart/2005/8/layout/chevron1"/>
    <dgm:cxn modelId="{6F725451-6371-4333-9405-762DC725CCF3}" srcId="{284610A3-DE18-4D2A-B11A-8848B1C71536}" destId="{0AAE9343-056B-42CF-BDD1-242B3D08429C}" srcOrd="1" destOrd="0" parTransId="{22BC2BB8-8647-4577-B40B-7F2BF945A619}" sibTransId="{29E686C6-80AC-4FD5-9421-8ADB4B5001EE}"/>
    <dgm:cxn modelId="{CE5E7F72-2F65-42F0-B758-DCE27957EB53}" srcId="{284610A3-DE18-4D2A-B11A-8848B1C71536}" destId="{FD5861AB-793B-420C-B517-C446471CFDFF}" srcOrd="0" destOrd="0" parTransId="{98305997-913C-419A-9844-8D1F83A7A7AF}" sibTransId="{C236E46F-4C35-46DF-8441-9663F63E81F1}"/>
    <dgm:cxn modelId="{40857F74-7D96-4539-BFA6-7F95F555E098}" type="presOf" srcId="{91A4C2EE-E6C1-4EC0-ACDA-07D9F4D3143A}" destId="{CD5EC50E-A088-453D-867C-F0BA2FB11E86}" srcOrd="0" destOrd="0" presId="urn:microsoft.com/office/officeart/2005/8/layout/chevron1"/>
    <dgm:cxn modelId="{80A17559-E8B9-4AB6-9A24-9C684A229357}" srcId="{284610A3-DE18-4D2A-B11A-8848B1C71536}" destId="{FACBAB12-9580-484D-BFE2-B83CFD40F5E8}" srcOrd="5" destOrd="0" parTransId="{4AC07BBC-283F-4EA4-BD3E-243894D5CD1A}" sibTransId="{03C193A2-292E-46D2-8756-A4040B1C2722}"/>
    <dgm:cxn modelId="{6B62D882-44EE-43F0-AA23-0927AD996160}" srcId="{284610A3-DE18-4D2A-B11A-8848B1C71536}" destId="{04DD4656-23F7-404E-A44E-115D143384FA}" srcOrd="2" destOrd="0" parTransId="{9071EBB0-9526-4668-A96F-F9C7A2C30B42}" sibTransId="{AA62FF8F-C47B-4599-A166-F54F001D9CD4}"/>
    <dgm:cxn modelId="{3FA19BB9-FA31-4F94-A945-993FC2887957}" type="presOf" srcId="{22981D7B-C916-44AD-8C0A-F0C3E0C09FAE}" destId="{B554746D-DC37-4BFE-8225-11230F5DE205}" srcOrd="0" destOrd="0" presId="urn:microsoft.com/office/officeart/2005/8/layout/chevron1"/>
    <dgm:cxn modelId="{A7B345DA-1988-4375-9F0D-9CFE922EFFC6}" type="presOf" srcId="{284610A3-DE18-4D2A-B11A-8848B1C71536}" destId="{6FD8A419-ADC8-4ACB-8FF5-DD6EA42A38F9}" srcOrd="0" destOrd="0" presId="urn:microsoft.com/office/officeart/2005/8/layout/chevron1"/>
    <dgm:cxn modelId="{6CF2A1E3-0C56-4B29-9E44-058BE4E6B9AD}" type="presOf" srcId="{0AAE9343-056B-42CF-BDD1-242B3D08429C}" destId="{41E8C791-A354-4300-93D1-087881B8F3FC}" srcOrd="0" destOrd="0" presId="urn:microsoft.com/office/officeart/2005/8/layout/chevron1"/>
    <dgm:cxn modelId="{06F362E6-33A5-4D52-B3E1-C5A2A2450383}" srcId="{284610A3-DE18-4D2A-B11A-8848B1C71536}" destId="{91A4C2EE-E6C1-4EC0-ACDA-07D9F4D3143A}" srcOrd="6" destOrd="0" parTransId="{C25C5EA5-AE65-4121-9510-CE7CC152C692}" sibTransId="{E6F55D61-CE40-4270-8C1A-794CE6A21770}"/>
    <dgm:cxn modelId="{1C187762-877D-4ED1-973A-2DD906C15AAC}" type="presParOf" srcId="{6FD8A419-ADC8-4ACB-8FF5-DD6EA42A38F9}" destId="{44FC084F-7F06-4854-A8E6-DC9419AB6534}" srcOrd="0" destOrd="0" presId="urn:microsoft.com/office/officeart/2005/8/layout/chevron1"/>
    <dgm:cxn modelId="{0D8ECBED-DCD0-4045-A9CA-306249ECFF55}" type="presParOf" srcId="{6FD8A419-ADC8-4ACB-8FF5-DD6EA42A38F9}" destId="{182CE13A-9A6B-4047-B2C6-99F8F6CAE153}" srcOrd="1" destOrd="0" presId="urn:microsoft.com/office/officeart/2005/8/layout/chevron1"/>
    <dgm:cxn modelId="{243CBFAF-D968-4063-8FE9-5372FA68E86B}" type="presParOf" srcId="{6FD8A419-ADC8-4ACB-8FF5-DD6EA42A38F9}" destId="{41E8C791-A354-4300-93D1-087881B8F3FC}" srcOrd="2" destOrd="0" presId="urn:microsoft.com/office/officeart/2005/8/layout/chevron1"/>
    <dgm:cxn modelId="{890F0D7A-022E-4041-9277-8FFB24BC8A26}" type="presParOf" srcId="{6FD8A419-ADC8-4ACB-8FF5-DD6EA42A38F9}" destId="{CF6C1E97-B707-45DA-9C95-5B497B30FF17}" srcOrd="3" destOrd="0" presId="urn:microsoft.com/office/officeart/2005/8/layout/chevron1"/>
    <dgm:cxn modelId="{A55768E7-2700-4A8D-9987-09D4FFA68091}" type="presParOf" srcId="{6FD8A419-ADC8-4ACB-8FF5-DD6EA42A38F9}" destId="{6FB4D762-2AA8-4CDB-9EEB-F6BF8B04D2C0}" srcOrd="4" destOrd="0" presId="urn:microsoft.com/office/officeart/2005/8/layout/chevron1"/>
    <dgm:cxn modelId="{C92E982A-08AE-4BCF-8709-8085D90B6FDC}" type="presParOf" srcId="{6FD8A419-ADC8-4ACB-8FF5-DD6EA42A38F9}" destId="{046DCBC5-CC1D-48FB-B1BE-E350529F87C2}" srcOrd="5" destOrd="0" presId="urn:microsoft.com/office/officeart/2005/8/layout/chevron1"/>
    <dgm:cxn modelId="{E20C9885-C092-44AC-910B-AFEF32910BEE}" type="presParOf" srcId="{6FD8A419-ADC8-4ACB-8FF5-DD6EA42A38F9}" destId="{B554746D-DC37-4BFE-8225-11230F5DE205}" srcOrd="6" destOrd="0" presId="urn:microsoft.com/office/officeart/2005/8/layout/chevron1"/>
    <dgm:cxn modelId="{8B6B9E0F-EDEB-4377-BC0F-60C76A79EF39}" type="presParOf" srcId="{6FD8A419-ADC8-4ACB-8FF5-DD6EA42A38F9}" destId="{6C87296D-54CD-4260-BC33-AEF112A87807}" srcOrd="7" destOrd="0" presId="urn:microsoft.com/office/officeart/2005/8/layout/chevron1"/>
    <dgm:cxn modelId="{1D3ACFB1-FF11-4769-B5E0-6A5549659EBC}" type="presParOf" srcId="{6FD8A419-ADC8-4ACB-8FF5-DD6EA42A38F9}" destId="{08F77EB0-141F-4954-9594-67482FC5B88B}" srcOrd="8" destOrd="0" presId="urn:microsoft.com/office/officeart/2005/8/layout/chevron1"/>
    <dgm:cxn modelId="{F5C30EC6-82B2-484F-8408-8B15430F6685}" type="presParOf" srcId="{6FD8A419-ADC8-4ACB-8FF5-DD6EA42A38F9}" destId="{1532CDFD-BD47-4516-A435-B8F93378F555}" srcOrd="9" destOrd="0" presId="urn:microsoft.com/office/officeart/2005/8/layout/chevron1"/>
    <dgm:cxn modelId="{CF733C57-9A20-4814-80D6-FCEAD2720577}" type="presParOf" srcId="{6FD8A419-ADC8-4ACB-8FF5-DD6EA42A38F9}" destId="{E7CEC4B8-488A-4D5B-8DDD-14F599816C60}" srcOrd="10" destOrd="0" presId="urn:microsoft.com/office/officeart/2005/8/layout/chevron1"/>
    <dgm:cxn modelId="{621E2A3E-6B3B-4D52-84B3-F52B51CDD3DF}" type="presParOf" srcId="{6FD8A419-ADC8-4ACB-8FF5-DD6EA42A38F9}" destId="{8B5B7FDB-D99D-4DBC-BE1A-0527F0A3163D}" srcOrd="11" destOrd="0" presId="urn:microsoft.com/office/officeart/2005/8/layout/chevron1"/>
    <dgm:cxn modelId="{7CBD5ADF-EB36-491E-991B-1DD4BC0997ED}" type="presParOf" srcId="{6FD8A419-ADC8-4ACB-8FF5-DD6EA42A38F9}" destId="{CD5EC50E-A088-453D-867C-F0BA2FB11E86}" srcOrd="12"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4610A3-DE18-4D2A-B11A-8848B1C71536}" type="doc">
      <dgm:prSet loTypeId="urn:microsoft.com/office/officeart/2005/8/layout/chevron1" loCatId="process" qsTypeId="urn:microsoft.com/office/officeart/2005/8/quickstyle/simple1" qsCatId="simple" csTypeId="urn:microsoft.com/office/officeart/2005/8/colors/accent2_1" csCatId="accent2" phldr="1"/>
      <dgm:spPr/>
    </dgm:pt>
    <dgm:pt modelId="{FD5861AB-793B-420C-B517-C446471CFDFF}">
      <dgm:prSet phldrT="[Text]" custT="1"/>
      <dgm:spPr>
        <a:ln>
          <a:solidFill>
            <a:srgbClr val="336699"/>
          </a:solidFill>
        </a:ln>
      </dgm:spPr>
      <dgm:t>
        <a:bodyPr/>
        <a:lstStyle/>
        <a:p>
          <a:pPr>
            <a:lnSpc>
              <a:spcPct val="100000"/>
            </a:lnSpc>
            <a:spcBef>
              <a:spcPts val="0"/>
            </a:spcBef>
          </a:pPr>
          <a:r>
            <a:rPr lang="en-AU" sz="1300" dirty="0">
              <a:latin typeface="Arial" panose="020B0604020202020204" pitchFamily="34" charset="0"/>
              <a:cs typeface="Arial" panose="020B0604020202020204" pitchFamily="34" charset="0"/>
            </a:rPr>
            <a:t>Pre Application</a:t>
          </a:r>
        </a:p>
      </dgm:t>
    </dgm:pt>
    <dgm:pt modelId="{98305997-913C-419A-9844-8D1F83A7A7AF}" type="parTrans" cxnId="{CE5E7F72-2F65-42F0-B758-DCE27957EB53}">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C236E46F-4C35-46DF-8441-9663F63E81F1}" type="sibTrans" cxnId="{CE5E7F72-2F65-42F0-B758-DCE27957EB53}">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0AAE9343-056B-42CF-BDD1-242B3D08429C}">
      <dgm:prSet phldrT="[Text]" custT="1"/>
      <dgm:spPr>
        <a:ln>
          <a:solidFill>
            <a:srgbClr val="336699"/>
          </a:solidFill>
        </a:ln>
      </dgm:spPr>
      <dgm:t>
        <a:bodyPr/>
        <a:lstStyle/>
        <a:p>
          <a:pPr>
            <a:lnSpc>
              <a:spcPct val="100000"/>
            </a:lnSpc>
            <a:spcBef>
              <a:spcPts val="0"/>
            </a:spcBef>
          </a:pPr>
          <a:r>
            <a:rPr lang="en-AU" sz="1300" dirty="0">
              <a:latin typeface="Arial" panose="020B0604020202020204" pitchFamily="34" charset="0"/>
              <a:cs typeface="Arial" panose="020B0604020202020204" pitchFamily="34" charset="0"/>
            </a:rPr>
            <a:t>Preparing the application</a:t>
          </a:r>
        </a:p>
      </dgm:t>
    </dgm:pt>
    <dgm:pt modelId="{22BC2BB8-8647-4577-B40B-7F2BF945A619}" type="parTrans" cxnId="{6F725451-6371-4333-9405-762DC725CCF3}">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29E686C6-80AC-4FD5-9421-8ADB4B5001EE}" type="sibTrans" cxnId="{6F725451-6371-4333-9405-762DC725CCF3}">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04DD4656-23F7-404E-A44E-115D143384FA}">
      <dgm:prSet phldrT="[Text]" custT="1"/>
      <dgm:spPr>
        <a:ln>
          <a:solidFill>
            <a:srgbClr val="336699"/>
          </a:solidFill>
        </a:ln>
      </dgm:spPr>
      <dgm:t>
        <a:bodyPr/>
        <a:lstStyle/>
        <a:p>
          <a:pPr>
            <a:lnSpc>
              <a:spcPct val="100000"/>
            </a:lnSpc>
            <a:spcBef>
              <a:spcPts val="0"/>
            </a:spcBef>
          </a:pPr>
          <a:r>
            <a:rPr lang="en-AU" sz="1300" dirty="0">
              <a:latin typeface="Arial" panose="020B0604020202020204" pitchFamily="34" charset="0"/>
              <a:cs typeface="Arial" panose="020B0604020202020204" pitchFamily="34" charset="0"/>
            </a:rPr>
            <a:t>Submitting the application</a:t>
          </a:r>
        </a:p>
      </dgm:t>
    </dgm:pt>
    <dgm:pt modelId="{9071EBB0-9526-4668-A96F-F9C7A2C30B42}" type="parTrans" cxnId="{6B62D882-44EE-43F0-AA23-0927AD996160}">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AA62FF8F-C47B-4599-A166-F54F001D9CD4}" type="sibTrans" cxnId="{6B62D882-44EE-43F0-AA23-0927AD996160}">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22981D7B-C916-44AD-8C0A-F0C3E0C09FAE}">
      <dgm:prSet phldrT="[Text]" custT="1"/>
      <dgm:spPr>
        <a:ln>
          <a:solidFill>
            <a:srgbClr val="336699"/>
          </a:solidFill>
        </a:ln>
      </dgm:spPr>
      <dgm:t>
        <a:bodyPr/>
        <a:lstStyle/>
        <a:p>
          <a:pPr>
            <a:lnSpc>
              <a:spcPct val="100000"/>
            </a:lnSpc>
            <a:spcBef>
              <a:spcPts val="0"/>
            </a:spcBef>
          </a:pPr>
          <a:r>
            <a:rPr lang="en-AU" sz="1300" dirty="0">
              <a:latin typeface="Arial" panose="020B0604020202020204" pitchFamily="34" charset="0"/>
              <a:cs typeface="Arial" panose="020B0604020202020204" pitchFamily="34" charset="0"/>
            </a:rPr>
            <a:t>Accepting the application</a:t>
          </a:r>
        </a:p>
      </dgm:t>
    </dgm:pt>
    <dgm:pt modelId="{7E66DC34-FCB5-474E-B7ED-414088AE3A90}" type="parTrans" cxnId="{554EA211-14F2-4233-9E75-A104268EC9EB}">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6F67FEC2-56D0-4A81-A883-54A40FD334BE}" type="sibTrans" cxnId="{554EA211-14F2-4233-9E75-A104268EC9EB}">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4B085A99-5D54-4771-857B-281A6F254613}">
      <dgm:prSet phldrT="[Text]" custT="1"/>
      <dgm:spPr>
        <a:ln>
          <a:solidFill>
            <a:srgbClr val="336699"/>
          </a:solidFill>
        </a:ln>
      </dgm:spPr>
      <dgm:t>
        <a:bodyPr/>
        <a:lstStyle/>
        <a:p>
          <a:pPr>
            <a:lnSpc>
              <a:spcPct val="100000"/>
            </a:lnSpc>
            <a:spcBef>
              <a:spcPts val="0"/>
            </a:spcBef>
          </a:pPr>
          <a:r>
            <a:rPr lang="en-AU" sz="1300" dirty="0">
              <a:latin typeface="Arial" panose="020B0604020202020204" pitchFamily="34" charset="0"/>
              <a:cs typeface="Arial" panose="020B0604020202020204" pitchFamily="34" charset="0"/>
            </a:rPr>
            <a:t>Assessment of application</a:t>
          </a:r>
        </a:p>
      </dgm:t>
    </dgm:pt>
    <dgm:pt modelId="{D5D8CE1D-1A91-4ACC-A54D-08A92F84D710}" type="parTrans" cxnId="{A84E0F18-4382-485D-8695-94F9A2822F67}">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4AC9532F-4D84-4FBB-BF88-86F588C51693}" type="sibTrans" cxnId="{A84E0F18-4382-485D-8695-94F9A2822F67}">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FACBAB12-9580-484D-BFE2-B83CFD40F5E8}">
      <dgm:prSet phldrT="[Text]" custT="1"/>
      <dgm:spPr>
        <a:ln>
          <a:solidFill>
            <a:srgbClr val="336699"/>
          </a:solidFill>
        </a:ln>
      </dgm:spPr>
      <dgm:t>
        <a:bodyPr/>
        <a:lstStyle/>
        <a:p>
          <a:pPr>
            <a:lnSpc>
              <a:spcPct val="100000"/>
            </a:lnSpc>
            <a:spcBef>
              <a:spcPts val="0"/>
            </a:spcBef>
          </a:pPr>
          <a:r>
            <a:rPr lang="en-AU" sz="1300" dirty="0">
              <a:latin typeface="Arial" panose="020B0604020202020204" pitchFamily="34" charset="0"/>
              <a:cs typeface="Arial" panose="020B0604020202020204" pitchFamily="34" charset="0"/>
            </a:rPr>
            <a:t>Application outcome</a:t>
          </a:r>
        </a:p>
      </dgm:t>
    </dgm:pt>
    <dgm:pt modelId="{4AC07BBC-283F-4EA4-BD3E-243894D5CD1A}" type="parTrans" cxnId="{80A17559-E8B9-4AB6-9A24-9C684A229357}">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03C193A2-292E-46D2-8756-A4040B1C2722}" type="sibTrans" cxnId="{80A17559-E8B9-4AB6-9A24-9C684A229357}">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91A4C2EE-E6C1-4EC0-ACDA-07D9F4D3143A}">
      <dgm:prSet phldrT="[Text]" custT="1"/>
      <dgm:spPr>
        <a:ln>
          <a:solidFill>
            <a:srgbClr val="336699"/>
          </a:solidFill>
        </a:ln>
      </dgm:spPr>
      <dgm:t>
        <a:bodyPr/>
        <a:lstStyle/>
        <a:p>
          <a:pPr>
            <a:lnSpc>
              <a:spcPct val="100000"/>
            </a:lnSpc>
            <a:spcBef>
              <a:spcPts val="0"/>
            </a:spcBef>
          </a:pPr>
          <a:r>
            <a:rPr lang="en-AU" sz="1300" dirty="0">
              <a:latin typeface="Arial" panose="020B0604020202020204" pitchFamily="34" charset="0"/>
              <a:cs typeface="Arial" panose="020B0604020202020204" pitchFamily="34" charset="0"/>
            </a:rPr>
            <a:t>Appeal</a:t>
          </a:r>
        </a:p>
      </dgm:t>
    </dgm:pt>
    <dgm:pt modelId="{C25C5EA5-AE65-4121-9510-CE7CC152C692}" type="parTrans" cxnId="{06F362E6-33A5-4D52-B3E1-C5A2A2450383}">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E6F55D61-CE40-4270-8C1A-794CE6A21770}" type="sibTrans" cxnId="{06F362E6-33A5-4D52-B3E1-C5A2A2450383}">
      <dgm:prSet/>
      <dgm:spPr/>
      <dgm:t>
        <a:bodyPr/>
        <a:lstStyle/>
        <a:p>
          <a:pPr>
            <a:lnSpc>
              <a:spcPct val="100000"/>
            </a:lnSpc>
            <a:spcBef>
              <a:spcPts val="0"/>
            </a:spcBef>
          </a:pPr>
          <a:endParaRPr lang="en-AU" sz="1300">
            <a:latin typeface="Arial" panose="020B0604020202020204" pitchFamily="34" charset="0"/>
            <a:cs typeface="Arial" panose="020B0604020202020204" pitchFamily="34" charset="0"/>
          </a:endParaRPr>
        </a:p>
      </dgm:t>
    </dgm:pt>
    <dgm:pt modelId="{6FD8A419-ADC8-4ACB-8FF5-DD6EA42A38F9}" type="pres">
      <dgm:prSet presAssocID="{284610A3-DE18-4D2A-B11A-8848B1C71536}" presName="Name0" presStyleCnt="0">
        <dgm:presLayoutVars>
          <dgm:dir/>
          <dgm:animLvl val="lvl"/>
          <dgm:resizeHandles val="exact"/>
        </dgm:presLayoutVars>
      </dgm:prSet>
      <dgm:spPr/>
    </dgm:pt>
    <dgm:pt modelId="{44FC084F-7F06-4854-A8E6-DC9419AB6534}" type="pres">
      <dgm:prSet presAssocID="{FD5861AB-793B-420C-B517-C446471CFDFF}" presName="parTxOnly" presStyleLbl="node1" presStyleIdx="0" presStyleCnt="7" custScaleX="98520" custScaleY="100076">
        <dgm:presLayoutVars>
          <dgm:chMax val="0"/>
          <dgm:chPref val="0"/>
          <dgm:bulletEnabled val="1"/>
        </dgm:presLayoutVars>
      </dgm:prSet>
      <dgm:spPr/>
    </dgm:pt>
    <dgm:pt modelId="{182CE13A-9A6B-4047-B2C6-99F8F6CAE153}" type="pres">
      <dgm:prSet presAssocID="{C236E46F-4C35-46DF-8441-9663F63E81F1}" presName="parTxOnlySpace" presStyleCnt="0"/>
      <dgm:spPr/>
    </dgm:pt>
    <dgm:pt modelId="{41E8C791-A354-4300-93D1-087881B8F3FC}" type="pres">
      <dgm:prSet presAssocID="{0AAE9343-056B-42CF-BDD1-242B3D08429C}" presName="parTxOnly" presStyleLbl="node1" presStyleIdx="1" presStyleCnt="7" custScaleX="98043" custScaleY="99437">
        <dgm:presLayoutVars>
          <dgm:chMax val="0"/>
          <dgm:chPref val="0"/>
          <dgm:bulletEnabled val="1"/>
        </dgm:presLayoutVars>
      </dgm:prSet>
      <dgm:spPr/>
    </dgm:pt>
    <dgm:pt modelId="{CF6C1E97-B707-45DA-9C95-5B497B30FF17}" type="pres">
      <dgm:prSet presAssocID="{29E686C6-80AC-4FD5-9421-8ADB4B5001EE}" presName="parTxOnlySpace" presStyleCnt="0"/>
      <dgm:spPr/>
    </dgm:pt>
    <dgm:pt modelId="{6FB4D762-2AA8-4CDB-9EEB-F6BF8B04D2C0}" type="pres">
      <dgm:prSet presAssocID="{04DD4656-23F7-404E-A44E-115D143384FA}" presName="parTxOnly" presStyleLbl="node1" presStyleIdx="2" presStyleCnt="7" custScaleX="95171" custScaleY="98337">
        <dgm:presLayoutVars>
          <dgm:chMax val="0"/>
          <dgm:chPref val="0"/>
          <dgm:bulletEnabled val="1"/>
        </dgm:presLayoutVars>
      </dgm:prSet>
      <dgm:spPr/>
    </dgm:pt>
    <dgm:pt modelId="{046DCBC5-CC1D-48FB-B1BE-E350529F87C2}" type="pres">
      <dgm:prSet presAssocID="{AA62FF8F-C47B-4599-A166-F54F001D9CD4}" presName="parTxOnlySpace" presStyleCnt="0"/>
      <dgm:spPr/>
    </dgm:pt>
    <dgm:pt modelId="{B554746D-DC37-4BFE-8225-11230F5DE205}" type="pres">
      <dgm:prSet presAssocID="{22981D7B-C916-44AD-8C0A-F0C3E0C09FAE}" presName="parTxOnly" presStyleLbl="node1" presStyleIdx="3" presStyleCnt="7" custScaleX="102096" custScaleY="98963">
        <dgm:presLayoutVars>
          <dgm:chMax val="0"/>
          <dgm:chPref val="0"/>
          <dgm:bulletEnabled val="1"/>
        </dgm:presLayoutVars>
      </dgm:prSet>
      <dgm:spPr/>
    </dgm:pt>
    <dgm:pt modelId="{6C87296D-54CD-4260-BC33-AEF112A87807}" type="pres">
      <dgm:prSet presAssocID="{6F67FEC2-56D0-4A81-A883-54A40FD334BE}" presName="parTxOnlySpace" presStyleCnt="0"/>
      <dgm:spPr/>
    </dgm:pt>
    <dgm:pt modelId="{08F77EB0-141F-4954-9594-67482FC5B88B}" type="pres">
      <dgm:prSet presAssocID="{4B085A99-5D54-4771-857B-281A6F254613}" presName="parTxOnly" presStyleLbl="node1" presStyleIdx="4" presStyleCnt="7" custScaleX="122533" custScaleY="145894">
        <dgm:presLayoutVars>
          <dgm:chMax val="0"/>
          <dgm:chPref val="0"/>
          <dgm:bulletEnabled val="1"/>
        </dgm:presLayoutVars>
      </dgm:prSet>
      <dgm:spPr/>
    </dgm:pt>
    <dgm:pt modelId="{1532CDFD-BD47-4516-A435-B8F93378F555}" type="pres">
      <dgm:prSet presAssocID="{4AC9532F-4D84-4FBB-BF88-86F588C51693}" presName="parTxOnlySpace" presStyleCnt="0"/>
      <dgm:spPr/>
    </dgm:pt>
    <dgm:pt modelId="{E7CEC4B8-488A-4D5B-8DDD-14F599816C60}" type="pres">
      <dgm:prSet presAssocID="{FACBAB12-9580-484D-BFE2-B83CFD40F5E8}" presName="parTxOnly" presStyleLbl="node1" presStyleIdx="5" presStyleCnt="7">
        <dgm:presLayoutVars>
          <dgm:chMax val="0"/>
          <dgm:chPref val="0"/>
          <dgm:bulletEnabled val="1"/>
        </dgm:presLayoutVars>
      </dgm:prSet>
      <dgm:spPr/>
    </dgm:pt>
    <dgm:pt modelId="{8B5B7FDB-D99D-4DBC-BE1A-0527F0A3163D}" type="pres">
      <dgm:prSet presAssocID="{03C193A2-292E-46D2-8756-A4040B1C2722}" presName="parTxOnlySpace" presStyleCnt="0"/>
      <dgm:spPr/>
    </dgm:pt>
    <dgm:pt modelId="{CD5EC50E-A088-453D-867C-F0BA2FB11E86}" type="pres">
      <dgm:prSet presAssocID="{91A4C2EE-E6C1-4EC0-ACDA-07D9F4D3143A}" presName="parTxOnly" presStyleLbl="node1" presStyleIdx="6" presStyleCnt="7">
        <dgm:presLayoutVars>
          <dgm:chMax val="0"/>
          <dgm:chPref val="0"/>
          <dgm:bulletEnabled val="1"/>
        </dgm:presLayoutVars>
      </dgm:prSet>
      <dgm:spPr/>
    </dgm:pt>
  </dgm:ptLst>
  <dgm:cxnLst>
    <dgm:cxn modelId="{554EA211-14F2-4233-9E75-A104268EC9EB}" srcId="{284610A3-DE18-4D2A-B11A-8848B1C71536}" destId="{22981D7B-C916-44AD-8C0A-F0C3E0C09FAE}" srcOrd="3" destOrd="0" parTransId="{7E66DC34-FCB5-474E-B7ED-414088AE3A90}" sibTransId="{6F67FEC2-56D0-4A81-A883-54A40FD334BE}"/>
    <dgm:cxn modelId="{A84E0F18-4382-485D-8695-94F9A2822F67}" srcId="{284610A3-DE18-4D2A-B11A-8848B1C71536}" destId="{4B085A99-5D54-4771-857B-281A6F254613}" srcOrd="4" destOrd="0" parTransId="{D5D8CE1D-1A91-4ACC-A54D-08A92F84D710}" sibTransId="{4AC9532F-4D84-4FBB-BF88-86F588C51693}"/>
    <dgm:cxn modelId="{23873423-47B9-4C5D-A67A-23261BA3FDFD}" type="presOf" srcId="{04DD4656-23F7-404E-A44E-115D143384FA}" destId="{6FB4D762-2AA8-4CDB-9EEB-F6BF8B04D2C0}" srcOrd="0" destOrd="0" presId="urn:microsoft.com/office/officeart/2005/8/layout/chevron1"/>
    <dgm:cxn modelId="{A7A83964-B570-49CC-B404-2FDADA168708}" type="presOf" srcId="{284610A3-DE18-4D2A-B11A-8848B1C71536}" destId="{6FD8A419-ADC8-4ACB-8FF5-DD6EA42A38F9}" srcOrd="0" destOrd="0" presId="urn:microsoft.com/office/officeart/2005/8/layout/chevron1"/>
    <dgm:cxn modelId="{61EC2548-3221-4C92-BF72-C8AC4F3D7103}" type="presOf" srcId="{22981D7B-C916-44AD-8C0A-F0C3E0C09FAE}" destId="{B554746D-DC37-4BFE-8225-11230F5DE205}" srcOrd="0" destOrd="0" presId="urn:microsoft.com/office/officeart/2005/8/layout/chevron1"/>
    <dgm:cxn modelId="{2AAAC969-F5BE-4662-A9C4-DEEB4C14B864}" type="presOf" srcId="{4B085A99-5D54-4771-857B-281A6F254613}" destId="{08F77EB0-141F-4954-9594-67482FC5B88B}" srcOrd="0" destOrd="0" presId="urn:microsoft.com/office/officeart/2005/8/layout/chevron1"/>
    <dgm:cxn modelId="{6F725451-6371-4333-9405-762DC725CCF3}" srcId="{284610A3-DE18-4D2A-B11A-8848B1C71536}" destId="{0AAE9343-056B-42CF-BDD1-242B3D08429C}" srcOrd="1" destOrd="0" parTransId="{22BC2BB8-8647-4577-B40B-7F2BF945A619}" sibTransId="{29E686C6-80AC-4FD5-9421-8ADB4B5001EE}"/>
    <dgm:cxn modelId="{CE5E7F72-2F65-42F0-B758-DCE27957EB53}" srcId="{284610A3-DE18-4D2A-B11A-8848B1C71536}" destId="{FD5861AB-793B-420C-B517-C446471CFDFF}" srcOrd="0" destOrd="0" parTransId="{98305997-913C-419A-9844-8D1F83A7A7AF}" sibTransId="{C236E46F-4C35-46DF-8441-9663F63E81F1}"/>
    <dgm:cxn modelId="{80A17559-E8B9-4AB6-9A24-9C684A229357}" srcId="{284610A3-DE18-4D2A-B11A-8848B1C71536}" destId="{FACBAB12-9580-484D-BFE2-B83CFD40F5E8}" srcOrd="5" destOrd="0" parTransId="{4AC07BBC-283F-4EA4-BD3E-243894D5CD1A}" sibTransId="{03C193A2-292E-46D2-8756-A4040B1C2722}"/>
    <dgm:cxn modelId="{E2A0A67A-66D8-49C1-B0F4-D4B512F9AC84}" type="presOf" srcId="{FACBAB12-9580-484D-BFE2-B83CFD40F5E8}" destId="{E7CEC4B8-488A-4D5B-8DDD-14F599816C60}" srcOrd="0" destOrd="0" presId="urn:microsoft.com/office/officeart/2005/8/layout/chevron1"/>
    <dgm:cxn modelId="{6B040A7D-CF9F-4CF6-A202-768E5E396ECA}" type="presOf" srcId="{FD5861AB-793B-420C-B517-C446471CFDFF}" destId="{44FC084F-7F06-4854-A8E6-DC9419AB6534}" srcOrd="0" destOrd="0" presId="urn:microsoft.com/office/officeart/2005/8/layout/chevron1"/>
    <dgm:cxn modelId="{6B62D882-44EE-43F0-AA23-0927AD996160}" srcId="{284610A3-DE18-4D2A-B11A-8848B1C71536}" destId="{04DD4656-23F7-404E-A44E-115D143384FA}" srcOrd="2" destOrd="0" parTransId="{9071EBB0-9526-4668-A96F-F9C7A2C30B42}" sibTransId="{AA62FF8F-C47B-4599-A166-F54F001D9CD4}"/>
    <dgm:cxn modelId="{CF863588-9D22-454A-9D06-261005789989}" type="presOf" srcId="{0AAE9343-056B-42CF-BDD1-242B3D08429C}" destId="{41E8C791-A354-4300-93D1-087881B8F3FC}" srcOrd="0" destOrd="0" presId="urn:microsoft.com/office/officeart/2005/8/layout/chevron1"/>
    <dgm:cxn modelId="{9C559098-C1A4-4176-BB2F-041E8472DC1C}" type="presOf" srcId="{91A4C2EE-E6C1-4EC0-ACDA-07D9F4D3143A}" destId="{CD5EC50E-A088-453D-867C-F0BA2FB11E86}" srcOrd="0" destOrd="0" presId="urn:microsoft.com/office/officeart/2005/8/layout/chevron1"/>
    <dgm:cxn modelId="{06F362E6-33A5-4D52-B3E1-C5A2A2450383}" srcId="{284610A3-DE18-4D2A-B11A-8848B1C71536}" destId="{91A4C2EE-E6C1-4EC0-ACDA-07D9F4D3143A}" srcOrd="6" destOrd="0" parTransId="{C25C5EA5-AE65-4121-9510-CE7CC152C692}" sibTransId="{E6F55D61-CE40-4270-8C1A-794CE6A21770}"/>
    <dgm:cxn modelId="{24273DC9-092E-47D2-8680-48CB92B78D51}" type="presParOf" srcId="{6FD8A419-ADC8-4ACB-8FF5-DD6EA42A38F9}" destId="{44FC084F-7F06-4854-A8E6-DC9419AB6534}" srcOrd="0" destOrd="0" presId="urn:microsoft.com/office/officeart/2005/8/layout/chevron1"/>
    <dgm:cxn modelId="{A9034DD1-59F6-460F-8E0C-818C22BC152C}" type="presParOf" srcId="{6FD8A419-ADC8-4ACB-8FF5-DD6EA42A38F9}" destId="{182CE13A-9A6B-4047-B2C6-99F8F6CAE153}" srcOrd="1" destOrd="0" presId="urn:microsoft.com/office/officeart/2005/8/layout/chevron1"/>
    <dgm:cxn modelId="{11D74C59-EC7C-4B0B-9BBE-E217FFBB2BFC}" type="presParOf" srcId="{6FD8A419-ADC8-4ACB-8FF5-DD6EA42A38F9}" destId="{41E8C791-A354-4300-93D1-087881B8F3FC}" srcOrd="2" destOrd="0" presId="urn:microsoft.com/office/officeart/2005/8/layout/chevron1"/>
    <dgm:cxn modelId="{9A7253A0-8DAE-4993-BCA4-D8E7BFCED6BC}" type="presParOf" srcId="{6FD8A419-ADC8-4ACB-8FF5-DD6EA42A38F9}" destId="{CF6C1E97-B707-45DA-9C95-5B497B30FF17}" srcOrd="3" destOrd="0" presId="urn:microsoft.com/office/officeart/2005/8/layout/chevron1"/>
    <dgm:cxn modelId="{F34C0743-10CA-4890-8EF0-BB0A374618E1}" type="presParOf" srcId="{6FD8A419-ADC8-4ACB-8FF5-DD6EA42A38F9}" destId="{6FB4D762-2AA8-4CDB-9EEB-F6BF8B04D2C0}" srcOrd="4" destOrd="0" presId="urn:microsoft.com/office/officeart/2005/8/layout/chevron1"/>
    <dgm:cxn modelId="{FC281022-334D-4F2C-B9FE-D64FD9873198}" type="presParOf" srcId="{6FD8A419-ADC8-4ACB-8FF5-DD6EA42A38F9}" destId="{046DCBC5-CC1D-48FB-B1BE-E350529F87C2}" srcOrd="5" destOrd="0" presId="urn:microsoft.com/office/officeart/2005/8/layout/chevron1"/>
    <dgm:cxn modelId="{3D08FE42-398D-491E-B765-0667DE51D3C0}" type="presParOf" srcId="{6FD8A419-ADC8-4ACB-8FF5-DD6EA42A38F9}" destId="{B554746D-DC37-4BFE-8225-11230F5DE205}" srcOrd="6" destOrd="0" presId="urn:microsoft.com/office/officeart/2005/8/layout/chevron1"/>
    <dgm:cxn modelId="{A7627031-E71C-4A14-B817-B700B63C671F}" type="presParOf" srcId="{6FD8A419-ADC8-4ACB-8FF5-DD6EA42A38F9}" destId="{6C87296D-54CD-4260-BC33-AEF112A87807}" srcOrd="7" destOrd="0" presId="urn:microsoft.com/office/officeart/2005/8/layout/chevron1"/>
    <dgm:cxn modelId="{45B4F869-53FA-4187-8B32-458F3FD6F284}" type="presParOf" srcId="{6FD8A419-ADC8-4ACB-8FF5-DD6EA42A38F9}" destId="{08F77EB0-141F-4954-9594-67482FC5B88B}" srcOrd="8" destOrd="0" presId="urn:microsoft.com/office/officeart/2005/8/layout/chevron1"/>
    <dgm:cxn modelId="{553DC48C-1C34-4FED-A2C5-23E34295D28E}" type="presParOf" srcId="{6FD8A419-ADC8-4ACB-8FF5-DD6EA42A38F9}" destId="{1532CDFD-BD47-4516-A435-B8F93378F555}" srcOrd="9" destOrd="0" presId="urn:microsoft.com/office/officeart/2005/8/layout/chevron1"/>
    <dgm:cxn modelId="{2BEE9600-56D3-44D2-8A5D-6CCC111ADE80}" type="presParOf" srcId="{6FD8A419-ADC8-4ACB-8FF5-DD6EA42A38F9}" destId="{E7CEC4B8-488A-4D5B-8DDD-14F599816C60}" srcOrd="10" destOrd="0" presId="urn:microsoft.com/office/officeart/2005/8/layout/chevron1"/>
    <dgm:cxn modelId="{72851282-D58F-493B-B7EC-49C7F2691CAE}" type="presParOf" srcId="{6FD8A419-ADC8-4ACB-8FF5-DD6EA42A38F9}" destId="{8B5B7FDB-D99D-4DBC-BE1A-0527F0A3163D}" srcOrd="11" destOrd="0" presId="urn:microsoft.com/office/officeart/2005/8/layout/chevron1"/>
    <dgm:cxn modelId="{4401CD90-E03C-4C97-861C-EC572964F516}" type="presParOf" srcId="{6FD8A419-ADC8-4ACB-8FF5-DD6EA42A38F9}" destId="{CD5EC50E-A088-453D-867C-F0BA2FB11E86}" srcOrd="12"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4610A3-DE18-4D2A-B11A-8848B1C71536}" type="doc">
      <dgm:prSet loTypeId="urn:microsoft.com/office/officeart/2005/8/layout/chevron1" loCatId="process" qsTypeId="urn:microsoft.com/office/officeart/2005/8/quickstyle/simple1" qsCatId="simple" csTypeId="urn:microsoft.com/office/officeart/2005/8/colors/accent2_1" csCatId="accent2" phldr="1"/>
      <dgm:spPr/>
    </dgm:pt>
    <dgm:pt modelId="{FD5861AB-793B-420C-B517-C446471CFDFF}">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Pre Application</a:t>
          </a:r>
        </a:p>
      </dgm:t>
    </dgm:pt>
    <dgm:pt modelId="{98305997-913C-419A-9844-8D1F83A7A7AF}" type="parTrans" cxnId="{CE5E7F72-2F65-42F0-B758-DCE27957EB5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C236E46F-4C35-46DF-8441-9663F63E81F1}" type="sibTrans" cxnId="{CE5E7F72-2F65-42F0-B758-DCE27957EB5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0AAE9343-056B-42CF-BDD1-242B3D08429C}">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Preparing the application</a:t>
          </a:r>
        </a:p>
      </dgm:t>
    </dgm:pt>
    <dgm:pt modelId="{22BC2BB8-8647-4577-B40B-7F2BF945A619}" type="parTrans" cxnId="{6F725451-6371-4333-9405-762DC725CCF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29E686C6-80AC-4FD5-9421-8ADB4B5001EE}" type="sibTrans" cxnId="{6F725451-6371-4333-9405-762DC725CCF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04DD4656-23F7-404E-A44E-115D143384FA}">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Submitting the application</a:t>
          </a:r>
        </a:p>
      </dgm:t>
    </dgm:pt>
    <dgm:pt modelId="{9071EBB0-9526-4668-A96F-F9C7A2C30B42}" type="parTrans" cxnId="{6B62D882-44EE-43F0-AA23-0927AD996160}">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AA62FF8F-C47B-4599-A166-F54F001D9CD4}" type="sibTrans" cxnId="{6B62D882-44EE-43F0-AA23-0927AD996160}">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22981D7B-C916-44AD-8C0A-F0C3E0C09FAE}">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Accepting the application</a:t>
          </a:r>
        </a:p>
      </dgm:t>
    </dgm:pt>
    <dgm:pt modelId="{7E66DC34-FCB5-474E-B7ED-414088AE3A90}" type="parTrans" cxnId="{554EA211-14F2-4233-9E75-A104268EC9EB}">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6F67FEC2-56D0-4A81-A883-54A40FD334BE}" type="sibTrans" cxnId="{554EA211-14F2-4233-9E75-A104268EC9EB}">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4B085A99-5D54-4771-857B-281A6F254613}">
      <dgm:prSet phldrT="[Text]" custT="1"/>
      <dgm:spPr>
        <a:ln>
          <a:solidFill>
            <a:srgbClr val="336699"/>
          </a:solidFill>
        </a:ln>
      </dgm:spPr>
      <dgm:t>
        <a:bodyPr/>
        <a:lstStyle/>
        <a:p>
          <a:pPr>
            <a:lnSpc>
              <a:spcPct val="100000"/>
            </a:lnSpc>
          </a:pPr>
          <a:r>
            <a:rPr lang="en-AU" sz="1200" dirty="0">
              <a:latin typeface="Arial" panose="020B0604020202020204" pitchFamily="34" charset="0"/>
              <a:cs typeface="Arial" panose="020B0604020202020204" pitchFamily="34" charset="0"/>
            </a:rPr>
            <a:t>Assessment of Application</a:t>
          </a:r>
        </a:p>
      </dgm:t>
    </dgm:pt>
    <dgm:pt modelId="{D5D8CE1D-1A91-4ACC-A54D-08A92F84D710}" type="parTrans" cxnId="{A84E0F18-4382-485D-8695-94F9A2822F6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4AC9532F-4D84-4FBB-BF88-86F588C51693}" type="sibTrans" cxnId="{A84E0F18-4382-485D-8695-94F9A2822F6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FACBAB12-9580-484D-BFE2-B83CFD40F5E8}">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Application outcome</a:t>
          </a:r>
        </a:p>
      </dgm:t>
    </dgm:pt>
    <dgm:pt modelId="{4AC07BBC-283F-4EA4-BD3E-243894D5CD1A}" type="parTrans" cxnId="{80A17559-E8B9-4AB6-9A24-9C684A22935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03C193A2-292E-46D2-8756-A4040B1C2722}" type="sibTrans" cxnId="{80A17559-E8B9-4AB6-9A24-9C684A229357}">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91A4C2EE-E6C1-4EC0-ACDA-07D9F4D3143A}">
      <dgm:prSet phldrT="[Text]" custT="1"/>
      <dgm:spPr>
        <a:ln>
          <a:solidFill>
            <a:srgbClr val="336699"/>
          </a:solidFill>
        </a:ln>
      </dgm:spPr>
      <dgm:t>
        <a:bodyPr/>
        <a:lstStyle/>
        <a:p>
          <a:pPr>
            <a:lnSpc>
              <a:spcPct val="100000"/>
            </a:lnSpc>
          </a:pPr>
          <a:r>
            <a:rPr lang="en-AU" sz="1300" dirty="0">
              <a:latin typeface="Arial" panose="020B0604020202020204" pitchFamily="34" charset="0"/>
              <a:cs typeface="Arial" panose="020B0604020202020204" pitchFamily="34" charset="0"/>
            </a:rPr>
            <a:t>Appeal</a:t>
          </a:r>
        </a:p>
      </dgm:t>
    </dgm:pt>
    <dgm:pt modelId="{C25C5EA5-AE65-4121-9510-CE7CC152C692}" type="parTrans" cxnId="{06F362E6-33A5-4D52-B3E1-C5A2A245038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E6F55D61-CE40-4270-8C1A-794CE6A21770}" type="sibTrans" cxnId="{06F362E6-33A5-4D52-B3E1-C5A2A2450383}">
      <dgm:prSet/>
      <dgm:spPr/>
      <dgm:t>
        <a:bodyPr/>
        <a:lstStyle/>
        <a:p>
          <a:pPr>
            <a:lnSpc>
              <a:spcPct val="100000"/>
            </a:lnSpc>
          </a:pPr>
          <a:endParaRPr lang="en-AU" sz="1300">
            <a:latin typeface="Arial" panose="020B0604020202020204" pitchFamily="34" charset="0"/>
            <a:cs typeface="Arial" panose="020B0604020202020204" pitchFamily="34" charset="0"/>
          </a:endParaRPr>
        </a:p>
      </dgm:t>
    </dgm:pt>
    <dgm:pt modelId="{6FD8A419-ADC8-4ACB-8FF5-DD6EA42A38F9}" type="pres">
      <dgm:prSet presAssocID="{284610A3-DE18-4D2A-B11A-8848B1C71536}" presName="Name0" presStyleCnt="0">
        <dgm:presLayoutVars>
          <dgm:dir/>
          <dgm:animLvl val="lvl"/>
          <dgm:resizeHandles val="exact"/>
        </dgm:presLayoutVars>
      </dgm:prSet>
      <dgm:spPr/>
    </dgm:pt>
    <dgm:pt modelId="{44FC084F-7F06-4854-A8E6-DC9419AB6534}" type="pres">
      <dgm:prSet presAssocID="{FD5861AB-793B-420C-B517-C446471CFDFF}" presName="parTxOnly" presStyleLbl="node1" presStyleIdx="0" presStyleCnt="7" custScaleX="98520" custScaleY="100076">
        <dgm:presLayoutVars>
          <dgm:chMax val="0"/>
          <dgm:chPref val="0"/>
          <dgm:bulletEnabled val="1"/>
        </dgm:presLayoutVars>
      </dgm:prSet>
      <dgm:spPr/>
    </dgm:pt>
    <dgm:pt modelId="{182CE13A-9A6B-4047-B2C6-99F8F6CAE153}" type="pres">
      <dgm:prSet presAssocID="{C236E46F-4C35-46DF-8441-9663F63E81F1}" presName="parTxOnlySpace" presStyleCnt="0"/>
      <dgm:spPr/>
    </dgm:pt>
    <dgm:pt modelId="{41E8C791-A354-4300-93D1-087881B8F3FC}" type="pres">
      <dgm:prSet presAssocID="{0AAE9343-056B-42CF-BDD1-242B3D08429C}" presName="parTxOnly" presStyleLbl="node1" presStyleIdx="1" presStyleCnt="7" custScaleX="98043" custScaleY="99437">
        <dgm:presLayoutVars>
          <dgm:chMax val="0"/>
          <dgm:chPref val="0"/>
          <dgm:bulletEnabled val="1"/>
        </dgm:presLayoutVars>
      </dgm:prSet>
      <dgm:spPr/>
    </dgm:pt>
    <dgm:pt modelId="{CF6C1E97-B707-45DA-9C95-5B497B30FF17}" type="pres">
      <dgm:prSet presAssocID="{29E686C6-80AC-4FD5-9421-8ADB4B5001EE}" presName="parTxOnlySpace" presStyleCnt="0"/>
      <dgm:spPr/>
    </dgm:pt>
    <dgm:pt modelId="{6FB4D762-2AA8-4CDB-9EEB-F6BF8B04D2C0}" type="pres">
      <dgm:prSet presAssocID="{04DD4656-23F7-404E-A44E-115D143384FA}" presName="parTxOnly" presStyleLbl="node1" presStyleIdx="2" presStyleCnt="7" custScaleX="95171" custScaleY="98337">
        <dgm:presLayoutVars>
          <dgm:chMax val="0"/>
          <dgm:chPref val="0"/>
          <dgm:bulletEnabled val="1"/>
        </dgm:presLayoutVars>
      </dgm:prSet>
      <dgm:spPr/>
    </dgm:pt>
    <dgm:pt modelId="{046DCBC5-CC1D-48FB-B1BE-E350529F87C2}" type="pres">
      <dgm:prSet presAssocID="{AA62FF8F-C47B-4599-A166-F54F001D9CD4}" presName="parTxOnlySpace" presStyleCnt="0"/>
      <dgm:spPr/>
    </dgm:pt>
    <dgm:pt modelId="{B554746D-DC37-4BFE-8225-11230F5DE205}" type="pres">
      <dgm:prSet presAssocID="{22981D7B-C916-44AD-8C0A-F0C3E0C09FAE}" presName="parTxOnly" presStyleLbl="node1" presStyleIdx="3" presStyleCnt="7" custScaleX="102096" custScaleY="98963">
        <dgm:presLayoutVars>
          <dgm:chMax val="0"/>
          <dgm:chPref val="0"/>
          <dgm:bulletEnabled val="1"/>
        </dgm:presLayoutVars>
      </dgm:prSet>
      <dgm:spPr/>
    </dgm:pt>
    <dgm:pt modelId="{6C87296D-54CD-4260-BC33-AEF112A87807}" type="pres">
      <dgm:prSet presAssocID="{6F67FEC2-56D0-4A81-A883-54A40FD334BE}" presName="parTxOnlySpace" presStyleCnt="0"/>
      <dgm:spPr/>
    </dgm:pt>
    <dgm:pt modelId="{08F77EB0-141F-4954-9594-67482FC5B88B}" type="pres">
      <dgm:prSet presAssocID="{4B085A99-5D54-4771-857B-281A6F254613}" presName="parTxOnly" presStyleLbl="node1" presStyleIdx="4" presStyleCnt="7" custScaleX="93689" custScaleY="99756">
        <dgm:presLayoutVars>
          <dgm:chMax val="0"/>
          <dgm:chPref val="0"/>
          <dgm:bulletEnabled val="1"/>
        </dgm:presLayoutVars>
      </dgm:prSet>
      <dgm:spPr/>
    </dgm:pt>
    <dgm:pt modelId="{1532CDFD-BD47-4516-A435-B8F93378F555}" type="pres">
      <dgm:prSet presAssocID="{4AC9532F-4D84-4FBB-BF88-86F588C51693}" presName="parTxOnlySpace" presStyleCnt="0"/>
      <dgm:spPr/>
    </dgm:pt>
    <dgm:pt modelId="{E7CEC4B8-488A-4D5B-8DDD-14F599816C60}" type="pres">
      <dgm:prSet presAssocID="{FACBAB12-9580-484D-BFE2-B83CFD40F5E8}" presName="parTxOnly" presStyleLbl="node1" presStyleIdx="5" presStyleCnt="7" custScaleX="113244" custScaleY="145444">
        <dgm:presLayoutVars>
          <dgm:chMax val="0"/>
          <dgm:chPref val="0"/>
          <dgm:bulletEnabled val="1"/>
        </dgm:presLayoutVars>
      </dgm:prSet>
      <dgm:spPr/>
    </dgm:pt>
    <dgm:pt modelId="{8B5B7FDB-D99D-4DBC-BE1A-0527F0A3163D}" type="pres">
      <dgm:prSet presAssocID="{03C193A2-292E-46D2-8756-A4040B1C2722}" presName="parTxOnlySpace" presStyleCnt="0"/>
      <dgm:spPr/>
    </dgm:pt>
    <dgm:pt modelId="{CD5EC50E-A088-453D-867C-F0BA2FB11E86}" type="pres">
      <dgm:prSet presAssocID="{91A4C2EE-E6C1-4EC0-ACDA-07D9F4D3143A}" presName="parTxOnly" presStyleLbl="node1" presStyleIdx="6" presStyleCnt="7" custScaleY="145444">
        <dgm:presLayoutVars>
          <dgm:chMax val="0"/>
          <dgm:chPref val="0"/>
          <dgm:bulletEnabled val="1"/>
        </dgm:presLayoutVars>
      </dgm:prSet>
      <dgm:spPr/>
    </dgm:pt>
  </dgm:ptLst>
  <dgm:cxnLst>
    <dgm:cxn modelId="{6F38B002-5CA4-48B0-99F8-21E734815320}" type="presOf" srcId="{284610A3-DE18-4D2A-B11A-8848B1C71536}" destId="{6FD8A419-ADC8-4ACB-8FF5-DD6EA42A38F9}" srcOrd="0" destOrd="0" presId="urn:microsoft.com/office/officeart/2005/8/layout/chevron1"/>
    <dgm:cxn modelId="{26B77C0B-2073-43EC-9AEB-95F0DB92A7A4}" type="presOf" srcId="{22981D7B-C916-44AD-8C0A-F0C3E0C09FAE}" destId="{B554746D-DC37-4BFE-8225-11230F5DE205}" srcOrd="0" destOrd="0" presId="urn:microsoft.com/office/officeart/2005/8/layout/chevron1"/>
    <dgm:cxn modelId="{554EA211-14F2-4233-9E75-A104268EC9EB}" srcId="{284610A3-DE18-4D2A-B11A-8848B1C71536}" destId="{22981D7B-C916-44AD-8C0A-F0C3E0C09FAE}" srcOrd="3" destOrd="0" parTransId="{7E66DC34-FCB5-474E-B7ED-414088AE3A90}" sibTransId="{6F67FEC2-56D0-4A81-A883-54A40FD334BE}"/>
    <dgm:cxn modelId="{A84E0F18-4382-485D-8695-94F9A2822F67}" srcId="{284610A3-DE18-4D2A-B11A-8848B1C71536}" destId="{4B085A99-5D54-4771-857B-281A6F254613}" srcOrd="4" destOrd="0" parTransId="{D5D8CE1D-1A91-4ACC-A54D-08A92F84D710}" sibTransId="{4AC9532F-4D84-4FBB-BF88-86F588C51693}"/>
    <dgm:cxn modelId="{0EF44D2C-82EF-4269-A35C-D65BA5F7A902}" type="presOf" srcId="{04DD4656-23F7-404E-A44E-115D143384FA}" destId="{6FB4D762-2AA8-4CDB-9EEB-F6BF8B04D2C0}" srcOrd="0" destOrd="0" presId="urn:microsoft.com/office/officeart/2005/8/layout/chevron1"/>
    <dgm:cxn modelId="{6F725451-6371-4333-9405-762DC725CCF3}" srcId="{284610A3-DE18-4D2A-B11A-8848B1C71536}" destId="{0AAE9343-056B-42CF-BDD1-242B3D08429C}" srcOrd="1" destOrd="0" parTransId="{22BC2BB8-8647-4577-B40B-7F2BF945A619}" sibTransId="{29E686C6-80AC-4FD5-9421-8ADB4B5001EE}"/>
    <dgm:cxn modelId="{CE5E7F72-2F65-42F0-B758-DCE27957EB53}" srcId="{284610A3-DE18-4D2A-B11A-8848B1C71536}" destId="{FD5861AB-793B-420C-B517-C446471CFDFF}" srcOrd="0" destOrd="0" parTransId="{98305997-913C-419A-9844-8D1F83A7A7AF}" sibTransId="{C236E46F-4C35-46DF-8441-9663F63E81F1}"/>
    <dgm:cxn modelId="{80A17559-E8B9-4AB6-9A24-9C684A229357}" srcId="{284610A3-DE18-4D2A-B11A-8848B1C71536}" destId="{FACBAB12-9580-484D-BFE2-B83CFD40F5E8}" srcOrd="5" destOrd="0" parTransId="{4AC07BBC-283F-4EA4-BD3E-243894D5CD1A}" sibTransId="{03C193A2-292E-46D2-8756-A4040B1C2722}"/>
    <dgm:cxn modelId="{E2F52A5A-F399-4D37-B944-30089BBBC093}" type="presOf" srcId="{FD5861AB-793B-420C-B517-C446471CFDFF}" destId="{44FC084F-7F06-4854-A8E6-DC9419AB6534}" srcOrd="0" destOrd="0" presId="urn:microsoft.com/office/officeart/2005/8/layout/chevron1"/>
    <dgm:cxn modelId="{6B62D882-44EE-43F0-AA23-0927AD996160}" srcId="{284610A3-DE18-4D2A-B11A-8848B1C71536}" destId="{04DD4656-23F7-404E-A44E-115D143384FA}" srcOrd="2" destOrd="0" parTransId="{9071EBB0-9526-4668-A96F-F9C7A2C30B42}" sibTransId="{AA62FF8F-C47B-4599-A166-F54F001D9CD4}"/>
    <dgm:cxn modelId="{D263D0BA-E375-4B8E-8A9D-9EE8FE673D44}" type="presOf" srcId="{FACBAB12-9580-484D-BFE2-B83CFD40F5E8}" destId="{E7CEC4B8-488A-4D5B-8DDD-14F599816C60}" srcOrd="0" destOrd="0" presId="urn:microsoft.com/office/officeart/2005/8/layout/chevron1"/>
    <dgm:cxn modelId="{7A5C13D1-F32F-4CFA-9443-B65B4A4FA204}" type="presOf" srcId="{4B085A99-5D54-4771-857B-281A6F254613}" destId="{08F77EB0-141F-4954-9594-67482FC5B88B}" srcOrd="0" destOrd="0" presId="urn:microsoft.com/office/officeart/2005/8/layout/chevron1"/>
    <dgm:cxn modelId="{72B37CD3-F06A-4735-83A0-CF1C294EFE85}" type="presOf" srcId="{91A4C2EE-E6C1-4EC0-ACDA-07D9F4D3143A}" destId="{CD5EC50E-A088-453D-867C-F0BA2FB11E86}" srcOrd="0" destOrd="0" presId="urn:microsoft.com/office/officeart/2005/8/layout/chevron1"/>
    <dgm:cxn modelId="{38D08BE2-E2CC-4CC5-BCB5-51918D1CC122}" type="presOf" srcId="{0AAE9343-056B-42CF-BDD1-242B3D08429C}" destId="{41E8C791-A354-4300-93D1-087881B8F3FC}" srcOrd="0" destOrd="0" presId="urn:microsoft.com/office/officeart/2005/8/layout/chevron1"/>
    <dgm:cxn modelId="{06F362E6-33A5-4D52-B3E1-C5A2A2450383}" srcId="{284610A3-DE18-4D2A-B11A-8848B1C71536}" destId="{91A4C2EE-E6C1-4EC0-ACDA-07D9F4D3143A}" srcOrd="6" destOrd="0" parTransId="{C25C5EA5-AE65-4121-9510-CE7CC152C692}" sibTransId="{E6F55D61-CE40-4270-8C1A-794CE6A21770}"/>
    <dgm:cxn modelId="{18630753-6118-4B94-88CF-85690BE30362}" type="presParOf" srcId="{6FD8A419-ADC8-4ACB-8FF5-DD6EA42A38F9}" destId="{44FC084F-7F06-4854-A8E6-DC9419AB6534}" srcOrd="0" destOrd="0" presId="urn:microsoft.com/office/officeart/2005/8/layout/chevron1"/>
    <dgm:cxn modelId="{6B4E27F0-2485-4C96-A84D-1828E33A18B9}" type="presParOf" srcId="{6FD8A419-ADC8-4ACB-8FF5-DD6EA42A38F9}" destId="{182CE13A-9A6B-4047-B2C6-99F8F6CAE153}" srcOrd="1" destOrd="0" presId="urn:microsoft.com/office/officeart/2005/8/layout/chevron1"/>
    <dgm:cxn modelId="{54A86C1B-BA9E-479C-B9D5-A8ABB83AB6BF}" type="presParOf" srcId="{6FD8A419-ADC8-4ACB-8FF5-DD6EA42A38F9}" destId="{41E8C791-A354-4300-93D1-087881B8F3FC}" srcOrd="2" destOrd="0" presId="urn:microsoft.com/office/officeart/2005/8/layout/chevron1"/>
    <dgm:cxn modelId="{6735CCE3-6E72-4E59-BBCF-9ED13D440811}" type="presParOf" srcId="{6FD8A419-ADC8-4ACB-8FF5-DD6EA42A38F9}" destId="{CF6C1E97-B707-45DA-9C95-5B497B30FF17}" srcOrd="3" destOrd="0" presId="urn:microsoft.com/office/officeart/2005/8/layout/chevron1"/>
    <dgm:cxn modelId="{6D077139-B1BA-42F5-AE74-7DB782B4EBAC}" type="presParOf" srcId="{6FD8A419-ADC8-4ACB-8FF5-DD6EA42A38F9}" destId="{6FB4D762-2AA8-4CDB-9EEB-F6BF8B04D2C0}" srcOrd="4" destOrd="0" presId="urn:microsoft.com/office/officeart/2005/8/layout/chevron1"/>
    <dgm:cxn modelId="{E69AE191-D124-49AE-AD70-D336A8AED4BF}" type="presParOf" srcId="{6FD8A419-ADC8-4ACB-8FF5-DD6EA42A38F9}" destId="{046DCBC5-CC1D-48FB-B1BE-E350529F87C2}" srcOrd="5" destOrd="0" presId="urn:microsoft.com/office/officeart/2005/8/layout/chevron1"/>
    <dgm:cxn modelId="{E4A50237-3DF8-4B66-A10C-729BBF23E07C}" type="presParOf" srcId="{6FD8A419-ADC8-4ACB-8FF5-DD6EA42A38F9}" destId="{B554746D-DC37-4BFE-8225-11230F5DE205}" srcOrd="6" destOrd="0" presId="urn:microsoft.com/office/officeart/2005/8/layout/chevron1"/>
    <dgm:cxn modelId="{2D4BDFC7-3725-4038-B937-43B9B0E28ED2}" type="presParOf" srcId="{6FD8A419-ADC8-4ACB-8FF5-DD6EA42A38F9}" destId="{6C87296D-54CD-4260-BC33-AEF112A87807}" srcOrd="7" destOrd="0" presId="urn:microsoft.com/office/officeart/2005/8/layout/chevron1"/>
    <dgm:cxn modelId="{9889F30E-CD30-47FE-B127-10254A2511FD}" type="presParOf" srcId="{6FD8A419-ADC8-4ACB-8FF5-DD6EA42A38F9}" destId="{08F77EB0-141F-4954-9594-67482FC5B88B}" srcOrd="8" destOrd="0" presId="urn:microsoft.com/office/officeart/2005/8/layout/chevron1"/>
    <dgm:cxn modelId="{6D4CBC14-9B35-4299-81EC-402796DF1BAC}" type="presParOf" srcId="{6FD8A419-ADC8-4ACB-8FF5-DD6EA42A38F9}" destId="{1532CDFD-BD47-4516-A435-B8F93378F555}" srcOrd="9" destOrd="0" presId="urn:microsoft.com/office/officeart/2005/8/layout/chevron1"/>
    <dgm:cxn modelId="{59A46CEA-5447-4D47-95F0-80D76F64A72A}" type="presParOf" srcId="{6FD8A419-ADC8-4ACB-8FF5-DD6EA42A38F9}" destId="{E7CEC4B8-488A-4D5B-8DDD-14F599816C60}" srcOrd="10" destOrd="0" presId="urn:microsoft.com/office/officeart/2005/8/layout/chevron1"/>
    <dgm:cxn modelId="{0B739D1D-8EDD-4C61-9076-4CB4812D177F}" type="presParOf" srcId="{6FD8A419-ADC8-4ACB-8FF5-DD6EA42A38F9}" destId="{8B5B7FDB-D99D-4DBC-BE1A-0527F0A3163D}" srcOrd="11" destOrd="0" presId="urn:microsoft.com/office/officeart/2005/8/layout/chevron1"/>
    <dgm:cxn modelId="{6FA71A8B-772E-49D0-9B9D-8142E63F47A6}" type="presParOf" srcId="{6FD8A419-ADC8-4ACB-8FF5-DD6EA42A38F9}" destId="{CD5EC50E-A088-453D-867C-F0BA2FB11E86}" srcOrd="12"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C084F-7F06-4854-A8E6-DC9419AB6534}">
      <dsp:nvSpPr>
        <dsp:cNvPr id="0" name=""/>
        <dsp:cNvSpPr/>
      </dsp:nvSpPr>
      <dsp:spPr>
        <a:xfrm>
          <a:off x="1976" y="329873"/>
          <a:ext cx="1622348" cy="659188"/>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Pre Application</a:t>
          </a:r>
        </a:p>
      </dsp:txBody>
      <dsp:txXfrm>
        <a:off x="331570" y="329873"/>
        <a:ext cx="963160" cy="659188"/>
      </dsp:txXfrm>
    </dsp:sp>
    <dsp:sp modelId="{41E8C791-A354-4300-93D1-087881B8F3FC}">
      <dsp:nvSpPr>
        <dsp:cNvPr id="0" name=""/>
        <dsp:cNvSpPr/>
      </dsp:nvSpPr>
      <dsp:spPr>
        <a:xfrm>
          <a:off x="1459653" y="175226"/>
          <a:ext cx="1902834" cy="968482"/>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Preparing the application</a:t>
          </a:r>
        </a:p>
      </dsp:txBody>
      <dsp:txXfrm>
        <a:off x="1943894" y="175226"/>
        <a:ext cx="934352" cy="968482"/>
      </dsp:txXfrm>
    </dsp:sp>
    <dsp:sp modelId="{6FB4D762-2AA8-4CDB-9EEB-F6BF8B04D2C0}">
      <dsp:nvSpPr>
        <dsp:cNvPr id="0" name=""/>
        <dsp:cNvSpPr/>
      </dsp:nvSpPr>
      <dsp:spPr>
        <a:xfrm>
          <a:off x="3197815" y="330123"/>
          <a:ext cx="1646720" cy="658688"/>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Submitting the application</a:t>
          </a:r>
        </a:p>
      </dsp:txBody>
      <dsp:txXfrm>
        <a:off x="3527159" y="330123"/>
        <a:ext cx="988032" cy="658688"/>
      </dsp:txXfrm>
    </dsp:sp>
    <dsp:sp modelId="{B554746D-DC37-4BFE-8225-11230F5DE205}">
      <dsp:nvSpPr>
        <dsp:cNvPr id="0" name=""/>
        <dsp:cNvSpPr/>
      </dsp:nvSpPr>
      <dsp:spPr>
        <a:xfrm>
          <a:off x="4679863" y="330123"/>
          <a:ext cx="1646720" cy="658688"/>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Accepting the application</a:t>
          </a:r>
        </a:p>
      </dsp:txBody>
      <dsp:txXfrm>
        <a:off x="5009207" y="330123"/>
        <a:ext cx="988032" cy="658688"/>
      </dsp:txXfrm>
    </dsp:sp>
    <dsp:sp modelId="{08F77EB0-141F-4954-9594-67482FC5B88B}">
      <dsp:nvSpPr>
        <dsp:cNvPr id="0" name=""/>
        <dsp:cNvSpPr/>
      </dsp:nvSpPr>
      <dsp:spPr>
        <a:xfrm>
          <a:off x="6161911" y="330123"/>
          <a:ext cx="1646720" cy="658688"/>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Assessment of Application</a:t>
          </a:r>
        </a:p>
      </dsp:txBody>
      <dsp:txXfrm>
        <a:off x="6491255" y="330123"/>
        <a:ext cx="988032" cy="658688"/>
      </dsp:txXfrm>
    </dsp:sp>
    <dsp:sp modelId="{E7CEC4B8-488A-4D5B-8DDD-14F599816C60}">
      <dsp:nvSpPr>
        <dsp:cNvPr id="0" name=""/>
        <dsp:cNvSpPr/>
      </dsp:nvSpPr>
      <dsp:spPr>
        <a:xfrm>
          <a:off x="7643960" y="330123"/>
          <a:ext cx="1646720" cy="658688"/>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Application outcome</a:t>
          </a:r>
        </a:p>
      </dsp:txBody>
      <dsp:txXfrm>
        <a:off x="7973304" y="330123"/>
        <a:ext cx="988032" cy="658688"/>
      </dsp:txXfrm>
    </dsp:sp>
    <dsp:sp modelId="{CD5EC50E-A088-453D-867C-F0BA2FB11E86}">
      <dsp:nvSpPr>
        <dsp:cNvPr id="0" name=""/>
        <dsp:cNvSpPr/>
      </dsp:nvSpPr>
      <dsp:spPr>
        <a:xfrm>
          <a:off x="9126008" y="330123"/>
          <a:ext cx="1646720" cy="658688"/>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Appeal</a:t>
          </a:r>
        </a:p>
      </dsp:txBody>
      <dsp:txXfrm>
        <a:off x="9455352" y="330123"/>
        <a:ext cx="988032" cy="658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C084F-7F06-4854-A8E6-DC9419AB6534}">
      <dsp:nvSpPr>
        <dsp:cNvPr id="0" name=""/>
        <dsp:cNvSpPr/>
      </dsp:nvSpPr>
      <dsp:spPr>
        <a:xfrm>
          <a:off x="4537" y="259096"/>
          <a:ext cx="1495352" cy="607587"/>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Pre Application</a:t>
          </a:r>
        </a:p>
      </dsp:txBody>
      <dsp:txXfrm>
        <a:off x="308331" y="259096"/>
        <a:ext cx="887765" cy="607587"/>
      </dsp:txXfrm>
    </dsp:sp>
    <dsp:sp modelId="{41E8C791-A354-4300-93D1-087881B8F3FC}">
      <dsp:nvSpPr>
        <dsp:cNvPr id="0" name=""/>
        <dsp:cNvSpPr/>
      </dsp:nvSpPr>
      <dsp:spPr>
        <a:xfrm>
          <a:off x="1348108" y="261036"/>
          <a:ext cx="1488112" cy="603708"/>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Preparing the application</a:t>
          </a:r>
        </a:p>
      </dsp:txBody>
      <dsp:txXfrm>
        <a:off x="1649962" y="261036"/>
        <a:ext cx="884404" cy="603708"/>
      </dsp:txXfrm>
    </dsp:sp>
    <dsp:sp modelId="{6FB4D762-2AA8-4CDB-9EEB-F6BF8B04D2C0}">
      <dsp:nvSpPr>
        <dsp:cNvPr id="0" name=""/>
        <dsp:cNvSpPr/>
      </dsp:nvSpPr>
      <dsp:spPr>
        <a:xfrm>
          <a:off x="2684438" y="117942"/>
          <a:ext cx="1967073" cy="889895"/>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Submitting the application</a:t>
          </a:r>
        </a:p>
      </dsp:txBody>
      <dsp:txXfrm>
        <a:off x="3129386" y="117942"/>
        <a:ext cx="1077178" cy="889895"/>
      </dsp:txXfrm>
    </dsp:sp>
    <dsp:sp modelId="{B554746D-DC37-4BFE-8225-11230F5DE205}">
      <dsp:nvSpPr>
        <dsp:cNvPr id="0" name=""/>
        <dsp:cNvSpPr/>
      </dsp:nvSpPr>
      <dsp:spPr>
        <a:xfrm>
          <a:off x="4499730" y="112912"/>
          <a:ext cx="1994925" cy="899955"/>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Accepting the application</a:t>
          </a:r>
        </a:p>
      </dsp:txBody>
      <dsp:txXfrm>
        <a:off x="4949708" y="112912"/>
        <a:ext cx="1094970" cy="899955"/>
      </dsp:txXfrm>
    </dsp:sp>
    <dsp:sp modelId="{08F77EB0-141F-4954-9594-67482FC5B88B}">
      <dsp:nvSpPr>
        <dsp:cNvPr id="0" name=""/>
        <dsp:cNvSpPr/>
      </dsp:nvSpPr>
      <dsp:spPr>
        <a:xfrm>
          <a:off x="6342875" y="259327"/>
          <a:ext cx="1789352" cy="607126"/>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Assessment of Application</a:t>
          </a:r>
        </a:p>
      </dsp:txBody>
      <dsp:txXfrm>
        <a:off x="6646438" y="259327"/>
        <a:ext cx="1182226" cy="607126"/>
      </dsp:txXfrm>
    </dsp:sp>
    <dsp:sp modelId="{E7CEC4B8-488A-4D5B-8DDD-14F599816C60}">
      <dsp:nvSpPr>
        <dsp:cNvPr id="0" name=""/>
        <dsp:cNvSpPr/>
      </dsp:nvSpPr>
      <dsp:spPr>
        <a:xfrm>
          <a:off x="7980446" y="259327"/>
          <a:ext cx="1517815" cy="607126"/>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Application outcome</a:t>
          </a:r>
        </a:p>
      </dsp:txBody>
      <dsp:txXfrm>
        <a:off x="8284009" y="259327"/>
        <a:ext cx="910689" cy="607126"/>
      </dsp:txXfrm>
    </dsp:sp>
    <dsp:sp modelId="{CD5EC50E-A088-453D-867C-F0BA2FB11E86}">
      <dsp:nvSpPr>
        <dsp:cNvPr id="0" name=""/>
        <dsp:cNvSpPr/>
      </dsp:nvSpPr>
      <dsp:spPr>
        <a:xfrm>
          <a:off x="9346480" y="259327"/>
          <a:ext cx="1517815" cy="607126"/>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Appeal</a:t>
          </a:r>
        </a:p>
      </dsp:txBody>
      <dsp:txXfrm>
        <a:off x="9650043" y="259327"/>
        <a:ext cx="910689" cy="607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C084F-7F06-4854-A8E6-DC9419AB6534}">
      <dsp:nvSpPr>
        <dsp:cNvPr id="0" name=""/>
        <dsp:cNvSpPr/>
      </dsp:nvSpPr>
      <dsp:spPr>
        <a:xfrm>
          <a:off x="386" y="327207"/>
          <a:ext cx="1610629" cy="654427"/>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Pre Application</a:t>
          </a:r>
        </a:p>
      </dsp:txBody>
      <dsp:txXfrm>
        <a:off x="327600" y="327207"/>
        <a:ext cx="956202" cy="654427"/>
      </dsp:txXfrm>
    </dsp:sp>
    <dsp:sp modelId="{41E8C791-A354-4300-93D1-087881B8F3FC}">
      <dsp:nvSpPr>
        <dsp:cNvPr id="0" name=""/>
        <dsp:cNvSpPr/>
      </dsp:nvSpPr>
      <dsp:spPr>
        <a:xfrm>
          <a:off x="1447533" y="329297"/>
          <a:ext cx="1602831" cy="650248"/>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Preparing the application</a:t>
          </a:r>
        </a:p>
      </dsp:txBody>
      <dsp:txXfrm>
        <a:off x="1772657" y="329297"/>
        <a:ext cx="952583" cy="650248"/>
      </dsp:txXfrm>
    </dsp:sp>
    <dsp:sp modelId="{6FB4D762-2AA8-4CDB-9EEB-F6BF8B04D2C0}">
      <dsp:nvSpPr>
        <dsp:cNvPr id="0" name=""/>
        <dsp:cNvSpPr/>
      </dsp:nvSpPr>
      <dsp:spPr>
        <a:xfrm>
          <a:off x="2886882" y="332893"/>
          <a:ext cx="1555879" cy="643055"/>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Submitting the application</a:t>
          </a:r>
        </a:p>
      </dsp:txBody>
      <dsp:txXfrm>
        <a:off x="3208410" y="332893"/>
        <a:ext cx="912824" cy="643055"/>
      </dsp:txXfrm>
    </dsp:sp>
    <dsp:sp modelId="{B554746D-DC37-4BFE-8225-11230F5DE205}">
      <dsp:nvSpPr>
        <dsp:cNvPr id="0" name=""/>
        <dsp:cNvSpPr/>
      </dsp:nvSpPr>
      <dsp:spPr>
        <a:xfrm>
          <a:off x="4279279" y="330847"/>
          <a:ext cx="1669091" cy="647148"/>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Accepting the application</a:t>
          </a:r>
        </a:p>
      </dsp:txBody>
      <dsp:txXfrm>
        <a:off x="4602853" y="330847"/>
        <a:ext cx="1021943" cy="647148"/>
      </dsp:txXfrm>
    </dsp:sp>
    <dsp:sp modelId="{08F77EB0-141F-4954-9594-67482FC5B88B}">
      <dsp:nvSpPr>
        <dsp:cNvPr id="0" name=""/>
        <dsp:cNvSpPr/>
      </dsp:nvSpPr>
      <dsp:spPr>
        <a:xfrm>
          <a:off x="5784888" y="177399"/>
          <a:ext cx="2003200" cy="954044"/>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Assessment of application</a:t>
          </a:r>
        </a:p>
      </dsp:txBody>
      <dsp:txXfrm>
        <a:off x="6261910" y="177399"/>
        <a:ext cx="1049156" cy="954044"/>
      </dsp:txXfrm>
    </dsp:sp>
    <dsp:sp modelId="{E7CEC4B8-488A-4D5B-8DDD-14F599816C60}">
      <dsp:nvSpPr>
        <dsp:cNvPr id="0" name=""/>
        <dsp:cNvSpPr/>
      </dsp:nvSpPr>
      <dsp:spPr>
        <a:xfrm>
          <a:off x="7624605" y="327456"/>
          <a:ext cx="1634825" cy="653930"/>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Application outcome</a:t>
          </a:r>
        </a:p>
      </dsp:txBody>
      <dsp:txXfrm>
        <a:off x="7951570" y="327456"/>
        <a:ext cx="980895" cy="653930"/>
      </dsp:txXfrm>
    </dsp:sp>
    <dsp:sp modelId="{CD5EC50E-A088-453D-867C-F0BA2FB11E86}">
      <dsp:nvSpPr>
        <dsp:cNvPr id="0" name=""/>
        <dsp:cNvSpPr/>
      </dsp:nvSpPr>
      <dsp:spPr>
        <a:xfrm>
          <a:off x="9095948" y="327456"/>
          <a:ext cx="1634825" cy="653930"/>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Appeal</a:t>
          </a:r>
        </a:p>
      </dsp:txBody>
      <dsp:txXfrm>
        <a:off x="9422913" y="327456"/>
        <a:ext cx="980895" cy="653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C084F-7F06-4854-A8E6-DC9419AB6534}">
      <dsp:nvSpPr>
        <dsp:cNvPr id="0" name=""/>
        <dsp:cNvSpPr/>
      </dsp:nvSpPr>
      <dsp:spPr>
        <a:xfrm>
          <a:off x="1996" y="223716"/>
          <a:ext cx="1649044" cy="670035"/>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Pre Application</a:t>
          </a:r>
        </a:p>
      </dsp:txBody>
      <dsp:txXfrm>
        <a:off x="337014" y="223716"/>
        <a:ext cx="979009" cy="670035"/>
      </dsp:txXfrm>
    </dsp:sp>
    <dsp:sp modelId="{41E8C791-A354-4300-93D1-087881B8F3FC}">
      <dsp:nvSpPr>
        <dsp:cNvPr id="0" name=""/>
        <dsp:cNvSpPr/>
      </dsp:nvSpPr>
      <dsp:spPr>
        <a:xfrm>
          <a:off x="1483659" y="225855"/>
          <a:ext cx="1641060" cy="665757"/>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Preparing the application</a:t>
          </a:r>
        </a:p>
      </dsp:txBody>
      <dsp:txXfrm>
        <a:off x="1816538" y="225855"/>
        <a:ext cx="975303" cy="665757"/>
      </dsp:txXfrm>
    </dsp:sp>
    <dsp:sp modelId="{6FB4D762-2AA8-4CDB-9EEB-F6BF8B04D2C0}">
      <dsp:nvSpPr>
        <dsp:cNvPr id="0" name=""/>
        <dsp:cNvSpPr/>
      </dsp:nvSpPr>
      <dsp:spPr>
        <a:xfrm>
          <a:off x="2957337" y="229537"/>
          <a:ext cx="1592988" cy="658392"/>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Submitting the application</a:t>
          </a:r>
        </a:p>
      </dsp:txBody>
      <dsp:txXfrm>
        <a:off x="3286533" y="229537"/>
        <a:ext cx="934596" cy="658392"/>
      </dsp:txXfrm>
    </dsp:sp>
    <dsp:sp modelId="{B554746D-DC37-4BFE-8225-11230F5DE205}">
      <dsp:nvSpPr>
        <dsp:cNvPr id="0" name=""/>
        <dsp:cNvSpPr/>
      </dsp:nvSpPr>
      <dsp:spPr>
        <a:xfrm>
          <a:off x="4382944" y="227442"/>
          <a:ext cx="1708900" cy="662583"/>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Accepting the application</a:t>
          </a:r>
        </a:p>
      </dsp:txBody>
      <dsp:txXfrm>
        <a:off x="4714236" y="227442"/>
        <a:ext cx="1046317" cy="662583"/>
      </dsp:txXfrm>
    </dsp:sp>
    <dsp:sp modelId="{08F77EB0-141F-4954-9594-67482FC5B88B}">
      <dsp:nvSpPr>
        <dsp:cNvPr id="0" name=""/>
        <dsp:cNvSpPr/>
      </dsp:nvSpPr>
      <dsp:spPr>
        <a:xfrm>
          <a:off x="5924462" y="224787"/>
          <a:ext cx="1568182" cy="667893"/>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100000"/>
            </a:lnSpc>
            <a:spcBef>
              <a:spcPct val="0"/>
            </a:spcBef>
            <a:spcAft>
              <a:spcPct val="35000"/>
            </a:spcAft>
            <a:buNone/>
          </a:pPr>
          <a:r>
            <a:rPr lang="en-AU" sz="1200" kern="1200" dirty="0">
              <a:latin typeface="Arial" panose="020B0604020202020204" pitchFamily="34" charset="0"/>
              <a:cs typeface="Arial" panose="020B0604020202020204" pitchFamily="34" charset="0"/>
            </a:rPr>
            <a:t>Assessment of Application</a:t>
          </a:r>
        </a:p>
      </dsp:txBody>
      <dsp:txXfrm>
        <a:off x="6258409" y="224787"/>
        <a:ext cx="900289" cy="667893"/>
      </dsp:txXfrm>
    </dsp:sp>
    <dsp:sp modelId="{E7CEC4B8-488A-4D5B-8DDD-14F599816C60}">
      <dsp:nvSpPr>
        <dsp:cNvPr id="0" name=""/>
        <dsp:cNvSpPr/>
      </dsp:nvSpPr>
      <dsp:spPr>
        <a:xfrm>
          <a:off x="7325263" y="71840"/>
          <a:ext cx="1895497" cy="973786"/>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Application outcome</a:t>
          </a:r>
        </a:p>
      </dsp:txBody>
      <dsp:txXfrm>
        <a:off x="7812156" y="71840"/>
        <a:ext cx="921711" cy="973786"/>
      </dsp:txXfrm>
    </dsp:sp>
    <dsp:sp modelId="{CD5EC50E-A088-453D-867C-F0BA2FB11E86}">
      <dsp:nvSpPr>
        <dsp:cNvPr id="0" name=""/>
        <dsp:cNvSpPr/>
      </dsp:nvSpPr>
      <dsp:spPr>
        <a:xfrm>
          <a:off x="9053378" y="71840"/>
          <a:ext cx="1673816" cy="973786"/>
        </a:xfrm>
        <a:prstGeom prst="chevron">
          <a:avLst/>
        </a:prstGeom>
        <a:solidFill>
          <a:schemeClr val="lt1">
            <a:hueOff val="0"/>
            <a:satOff val="0"/>
            <a:lumOff val="0"/>
            <a:alphaOff val="0"/>
          </a:schemeClr>
        </a:solidFill>
        <a:ln w="25400" cap="flat" cmpd="sng" algn="ctr">
          <a:solidFill>
            <a:srgbClr val="3366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100000"/>
            </a:lnSpc>
            <a:spcBef>
              <a:spcPct val="0"/>
            </a:spcBef>
            <a:spcAft>
              <a:spcPct val="35000"/>
            </a:spcAft>
            <a:buNone/>
          </a:pPr>
          <a:r>
            <a:rPr lang="en-AU" sz="1300" kern="1200" dirty="0">
              <a:latin typeface="Arial" panose="020B0604020202020204" pitchFamily="34" charset="0"/>
              <a:cs typeface="Arial" panose="020B0604020202020204" pitchFamily="34" charset="0"/>
            </a:rPr>
            <a:t>Appeal</a:t>
          </a:r>
        </a:p>
      </dsp:txBody>
      <dsp:txXfrm>
        <a:off x="9540271" y="71840"/>
        <a:ext cx="700030" cy="97378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8259A46-9AB0-4C4D-B210-375495E2CC66}" type="datetimeFigureOut">
              <a:rPr lang="en-AU" smtClean="0"/>
              <a:t>23/05/2024</a:t>
            </a:fld>
            <a:endParaRPr lang="en-AU"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277822A-D387-4649-8D94-EDC680B19CFF}" type="slidenum">
              <a:rPr lang="en-AU" smtClean="0"/>
              <a:t>‹#›</a:t>
            </a:fld>
            <a:endParaRPr lang="en-AU" dirty="0"/>
          </a:p>
        </p:txBody>
      </p:sp>
    </p:spTree>
    <p:extLst>
      <p:ext uri="{BB962C8B-B14F-4D97-AF65-F5344CB8AC3E}">
        <p14:creationId xmlns:p14="http://schemas.microsoft.com/office/powerpoint/2010/main" val="1816863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7363979-084B-4567-9C63-F7FE41AE795C}" type="datetimeFigureOut">
              <a:rPr lang="en-AU" smtClean="0"/>
              <a:t>23/05/2024</a:t>
            </a:fld>
            <a:endParaRPr lang="en-AU"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4259CE0-650A-494B-829D-8D2CCC20295E}" type="slidenum">
              <a:rPr lang="en-AU" smtClean="0"/>
              <a:t>‹#›</a:t>
            </a:fld>
            <a:endParaRPr lang="en-AU" dirty="0"/>
          </a:p>
        </p:txBody>
      </p:sp>
    </p:spTree>
    <p:extLst>
      <p:ext uri="{BB962C8B-B14F-4D97-AF65-F5344CB8AC3E}">
        <p14:creationId xmlns:p14="http://schemas.microsoft.com/office/powerpoint/2010/main" val="379593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ducation.gov.au/about-department/announcements/dese-chang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AU" dirty="0"/>
              <a:t>CT to kick-off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283B8-5F8F-4DAA-A077-ECDDAE5E476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70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a:t>
            </a:r>
          </a:p>
          <a:p>
            <a:r>
              <a:rPr lang="en-US" b="1" dirty="0"/>
              <a:t>8 Learning areas </a:t>
            </a:r>
          </a:p>
          <a:p>
            <a:pPr marL="171450" indent="-171450">
              <a:buFont typeface="Arial" panose="020B0604020202020204" pitchFamily="34" charset="0"/>
              <a:buChar char="•"/>
            </a:pPr>
            <a:r>
              <a:rPr lang="en-US" dirty="0"/>
              <a:t>a school must substantially address the 8 learning areas unless they are a Specialist school, or if they have sought for an exemption from the VRQA under regulation 61 of the Education and Training Reform Regulations.</a:t>
            </a:r>
          </a:p>
          <a:p>
            <a:pPr marL="171450" indent="-171450">
              <a:buFont typeface="Arial" panose="020B0604020202020204" pitchFamily="34" charset="0"/>
              <a:buChar char="•"/>
            </a:pPr>
            <a:r>
              <a:rPr lang="en-US" dirty="0"/>
              <a:t>Students must not be able to elect out of a learning area altogether.</a:t>
            </a:r>
          </a:p>
          <a:p>
            <a:pPr marL="171450" indent="-171450">
              <a:buFont typeface="Arial" panose="020B0604020202020204" pitchFamily="34" charset="0"/>
              <a:buChar char="•"/>
            </a:pPr>
            <a:r>
              <a:rPr lang="en-US" dirty="0"/>
              <a:t>The application must include a curriculum plan and timetables to show how the curriculum will be organised and the number of teaching hours delivered in each of the 8 key learning areas. </a:t>
            </a:r>
          </a:p>
          <a:p>
            <a:endParaRPr lang="en-US" dirty="0"/>
          </a:p>
          <a:p>
            <a:r>
              <a:rPr lang="en-AU" dirty="0"/>
              <a:t>Schools offering a senior secondary course must meet the requirements of the relevant awarding body</a:t>
            </a:r>
            <a:r>
              <a:rPr lang="en-US" dirty="0"/>
              <a:t>, that is VCAA, who you will hear from later today.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3878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a:t>
            </a:r>
          </a:p>
          <a:p>
            <a:r>
              <a:rPr lang="en-AU" sz="1200" kern="1200" dirty="0">
                <a:solidFill>
                  <a:schemeClr val="tx1"/>
                </a:solidFill>
                <a:effectLst/>
                <a:latin typeface="+mn-lt"/>
                <a:ea typeface="+mn-ea"/>
                <a:cs typeface="+mn-cs"/>
              </a:rPr>
              <a:t>Let’s unpack some of the issues with our fictional applicant:</a:t>
            </a:r>
          </a:p>
          <a:p>
            <a:r>
              <a:rPr lang="en-AU" sz="1200" kern="1200" dirty="0">
                <a:solidFill>
                  <a:schemeClr val="tx1"/>
                </a:solidFill>
                <a:effectLst/>
                <a:latin typeface="+mn-lt"/>
                <a:ea typeface="+mn-ea"/>
                <a:cs typeface="+mn-cs"/>
              </a:rPr>
              <a:t>Enrolment policy &amp; enrolment agreement: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Need to be clear who school can and can’t enrol</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Selection criteria needs to be stated clearly (e.g. is preference given based on religious denomination?)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Process for application needs to be clear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Decision maker needs to be clearly identified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Grounds on which enrolment may be terminated need to be clearly stated e.g. repeated violations of student code of conduct, suspension, expulsion etc (reference and align with the Student Behaviour Management Policy)</a:t>
            </a:r>
            <a:r>
              <a:rPr lang="en-AU" sz="1200" b="0" kern="1200" dirty="0">
                <a:solidFill>
                  <a:schemeClr val="tx1"/>
                </a:solidFill>
                <a:effectLst/>
                <a:latin typeface="+mn-lt"/>
                <a:ea typeface="+mn-ea"/>
                <a:cs typeface="+mn-cs"/>
              </a:rPr>
              <a:t>.</a:t>
            </a:r>
            <a:endParaRPr lang="en-AU" sz="1200" b="1" kern="1200" dirty="0">
              <a:solidFill>
                <a:schemeClr val="tx1"/>
              </a:solidFill>
              <a:effectLst/>
              <a:latin typeface="+mn-lt"/>
              <a:ea typeface="+mn-ea"/>
              <a:cs typeface="+mn-cs"/>
            </a:endParaRPr>
          </a:p>
          <a:p>
            <a:pPr lvl="0"/>
            <a:r>
              <a:rPr lang="en-AU" sz="1200" b="0" kern="1200" dirty="0">
                <a:solidFill>
                  <a:schemeClr val="tx1"/>
                </a:solidFill>
                <a:effectLst/>
                <a:latin typeface="+mn-lt"/>
                <a:ea typeface="+mn-ea"/>
                <a:cs typeface="+mn-cs"/>
              </a:rPr>
              <a:t>The Enrolment Policy should reference the school’s Privacy Policy and any other relevant policies including the requirement set out under the Public Records Act.</a:t>
            </a:r>
          </a:p>
          <a:p>
            <a:pPr lvl="0"/>
            <a:r>
              <a:rPr lang="en-AU" sz="1200" b="0" kern="1200" dirty="0">
                <a:solidFill>
                  <a:schemeClr val="tx1"/>
                </a:solidFill>
                <a:effectLst/>
                <a:latin typeface="+mn-lt"/>
                <a:ea typeface="+mn-ea"/>
                <a:cs typeface="+mn-cs"/>
              </a:rPr>
              <a:t>The applicant must ensure that there is consistency between the different policies.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881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a:t>
            </a:r>
          </a:p>
          <a:p>
            <a:r>
              <a:rPr lang="en-US" b="1" dirty="0"/>
              <a:t>Curriculum Framework - </a:t>
            </a:r>
            <a:r>
              <a:rPr lang="en-US" dirty="0"/>
              <a:t>Most schools use Victorian or Australian Curriculum. Some use IB, Montessori or Steiner</a:t>
            </a:r>
            <a:endParaRPr lang="en-AU"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711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a:t>
            </a:r>
          </a:p>
          <a:p>
            <a:r>
              <a:rPr lang="en-US" b="0" dirty="0"/>
              <a:t>Let’s start by looking at the curriculum.</a:t>
            </a:r>
          </a:p>
          <a:p>
            <a:r>
              <a:rPr lang="en-US" b="1" dirty="0"/>
              <a:t>8 Learning areas </a:t>
            </a:r>
            <a:r>
              <a:rPr lang="en-US" dirty="0"/>
              <a:t>– </a:t>
            </a:r>
          </a:p>
          <a:p>
            <a:pPr marL="171450" indent="-171450">
              <a:buFont typeface="Arial" panose="020B0604020202020204" pitchFamily="34" charset="0"/>
              <a:buChar char="•"/>
            </a:pPr>
            <a:r>
              <a:rPr lang="en-US" dirty="0"/>
              <a:t>The curriculum must address 8 learning areas in year levels F – 10, unless registered as a Specialist school. </a:t>
            </a:r>
          </a:p>
          <a:p>
            <a:pPr marL="171450" indent="-171450">
              <a:buFont typeface="Arial" panose="020B0604020202020204" pitchFamily="34" charset="0"/>
              <a:buChar char="•"/>
            </a:pPr>
            <a:r>
              <a:rPr lang="en-US" dirty="0"/>
              <a:t>Applicant must show how much time will be spent on each of the learning areas.</a:t>
            </a:r>
          </a:p>
          <a:p>
            <a:pPr marL="171450" indent="-171450">
              <a:buFont typeface="Arial" panose="020B0604020202020204" pitchFamily="34" charset="0"/>
              <a:buChar char="•"/>
            </a:pPr>
            <a:r>
              <a:rPr lang="en-US" dirty="0"/>
              <a:t>This is a faith-based school and religion is at the base of their philosophy, however, religious instruction must not displace the substantial addressing of the 8 key learning areas</a:t>
            </a:r>
          </a:p>
          <a:p>
            <a:pPr marL="171450" indent="-171450">
              <a:buFont typeface="Arial" panose="020B0604020202020204" pitchFamily="34" charset="0"/>
              <a:buChar char="•"/>
            </a:pPr>
            <a:r>
              <a:rPr lang="en-US" dirty="0"/>
              <a:t>Benchmark for number of weekly hours of instruction is 25 hours per week, based on Victorian Government schools. </a:t>
            </a:r>
            <a:endParaRPr lang="en-AU" dirty="0"/>
          </a:p>
          <a:p>
            <a:r>
              <a:rPr lang="en-AU" b="0" dirty="0"/>
              <a:t>	                                                                                                                                  </a:t>
            </a:r>
          </a:p>
          <a:p>
            <a:endParaRPr lang="en-AU" b="1" dirty="0"/>
          </a:p>
          <a:p>
            <a:endParaRPr lang="en-AU" b="1" dirty="0"/>
          </a:p>
          <a:p>
            <a:endParaRPr lang="en-AU" b="1" dirty="0"/>
          </a:p>
          <a:p>
            <a:endParaRPr lang="en-AU"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881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a:t>
            </a:r>
          </a:p>
          <a:p>
            <a:r>
              <a:rPr lang="en-AU" dirty="0"/>
              <a:t>Let’s start with a case study of a fictional new school applicant and some of the stumbling blocks in their application.</a:t>
            </a:r>
          </a:p>
          <a:p>
            <a:pPr marL="342900" indent="-342900">
              <a:spcBef>
                <a:spcPts val="600"/>
              </a:spcBef>
              <a:buFont typeface="Arial" panose="020B0604020202020204" pitchFamily="34" charset="0"/>
              <a:buChar char="•"/>
            </a:pPr>
            <a:r>
              <a:rPr lang="en-AU" dirty="0"/>
              <a:t>Secondary school seeking registration to deliver the Victorian curriculum (year levels 7-10) and VCE at years 11 &amp; 12. </a:t>
            </a:r>
          </a:p>
          <a:p>
            <a:pPr marL="342900" indent="-342900">
              <a:spcBef>
                <a:spcPts val="600"/>
              </a:spcBef>
              <a:buFont typeface="Arial" panose="020B0604020202020204" pitchFamily="34" charset="0"/>
              <a:buChar char="•"/>
            </a:pPr>
            <a:r>
              <a:rPr lang="en-AU" dirty="0"/>
              <a:t>Enrolment policy clearly states who the school can enrol and the criteria that it will use to select students but does not include an enrolment procedure. It is unclear who makes the decision to accept or decline an enrolment application.</a:t>
            </a:r>
          </a:p>
          <a:p>
            <a:pPr marL="342900" indent="-342900">
              <a:spcBef>
                <a:spcPts val="600"/>
              </a:spcBef>
              <a:buFont typeface="Arial" panose="020B0604020202020204" pitchFamily="34" charset="0"/>
              <a:buChar char="•"/>
            </a:pPr>
            <a:r>
              <a:rPr lang="en-AU" dirty="0"/>
              <a:t>Enrolment agreement is vague about when the enrolment of an individual student may be terminated stating as the only reason non-payment of tuition fees. The enrolment agreement does not include a code of conduct for students or parents/guardians, instead only stating: “students must behave appropriately at all times”.</a:t>
            </a:r>
          </a:p>
          <a:p>
            <a:pPr marL="342900" indent="-342900">
              <a:spcBef>
                <a:spcPts val="600"/>
              </a:spcBef>
              <a:buFont typeface="Arial" panose="020B0604020202020204" pitchFamily="34" charset="0"/>
              <a:buChar char="•"/>
            </a:pPr>
            <a:r>
              <a:rPr lang="en-AU" dirty="0"/>
              <a:t>Many of the school’s policies and procedures have been copied from another school (the name of the other school appears in the footer, the policies reference students in Foundation year level, and include a policy review date that is in the past). These policies have also not been contextualised for the specific cohort of students that is anticipated to be at the School.</a:t>
            </a:r>
          </a:p>
          <a:p>
            <a:pPr marL="342900" indent="-342900">
              <a:spcBef>
                <a:spcPts val="600"/>
              </a:spcBef>
              <a:buFont typeface="Arial" panose="020B0604020202020204" pitchFamily="34" charset="0"/>
              <a:buChar char="•"/>
            </a:pPr>
            <a:r>
              <a:rPr lang="en-AU" dirty="0"/>
              <a:t>The curriculum plan is ambitious, offering students in year 9 and 10 several elective studies, and to accommodate these studies languages are only taught in year levels 7 and 8. Students elect either an arts subject (such as music, visual arts) or design and technology subject (such as home economics, digital technologies).</a:t>
            </a:r>
          </a:p>
          <a:p>
            <a:pPr marL="342900" indent="-342900">
              <a:spcBef>
                <a:spcPts val="600"/>
              </a:spcBef>
              <a:buFont typeface="Arial" panose="020B0604020202020204" pitchFamily="34" charset="0"/>
              <a:buChar char="•"/>
            </a:pPr>
            <a:r>
              <a:rPr lang="en-AU" dirty="0"/>
              <a:t>The submission indicates that the school has employed 10 teachers, 3 of whom hold provisional VIT registration and a fourth Permission to Teach (PTT). One teacher has a condition on their registration. The application submission does not address how the conditions will be managed by the school.</a:t>
            </a:r>
          </a:p>
          <a:p>
            <a:pPr marL="342900" indent="-342900">
              <a:spcBef>
                <a:spcPts val="600"/>
              </a:spcBef>
              <a:buFont typeface="Arial" panose="020B0604020202020204" pitchFamily="34" charset="0"/>
              <a:buChar char="•"/>
            </a:pPr>
            <a:r>
              <a:rPr lang="en-AU" dirty="0"/>
              <a:t>The school is in a commercial building shared with several other tenants including a gym, an autobody repair shop, a residential tower block and has direct access to the building car park. There are no outdoor or sporting facilities and the disabled toilet is shared with the gym.</a:t>
            </a:r>
          </a:p>
          <a:p>
            <a:pPr marL="342900" indent="-342900">
              <a:spcBef>
                <a:spcPts val="600"/>
              </a:spcBef>
              <a:buFont typeface="Arial" panose="020B0604020202020204" pitchFamily="34" charset="0"/>
              <a:buChar char="•"/>
            </a:pPr>
            <a:endParaRPr lang="en-US"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4218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a:t>
            </a:r>
          </a:p>
          <a:p>
            <a:r>
              <a:rPr lang="en-AU" sz="1200" kern="1200" dirty="0">
                <a:solidFill>
                  <a:schemeClr val="tx1"/>
                </a:solidFill>
                <a:effectLst/>
                <a:latin typeface="+mn-lt"/>
                <a:ea typeface="+mn-ea"/>
                <a:cs typeface="+mn-cs"/>
              </a:rPr>
              <a:t>A school can only employ teachers registered with the Victorian Institute of Teaching (VIT), or those who have permission to teach.</a:t>
            </a:r>
          </a:p>
          <a:p>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Consider how VIT teachers holding provisional registration or PTT will be managed and be able to develop experience. Document these procedures. Please refer to the VIT website section ‘Support my teachers’ registration’</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Teacher recruitment should consider appropriate experience to deliver the curriculum and courses that the school is offering</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Other staff and volunteers must have WWC Clearances</a:t>
            </a:r>
          </a:p>
          <a:p>
            <a:pPr lvl="0"/>
            <a:endParaRPr lang="en-AU" sz="1200" kern="1200" dirty="0">
              <a:solidFill>
                <a:schemeClr val="tx1"/>
              </a:solidFill>
              <a:effectLst/>
              <a:latin typeface="+mn-lt"/>
              <a:ea typeface="+mn-ea"/>
              <a:cs typeface="+mn-cs"/>
            </a:endParaRPr>
          </a:p>
          <a:p>
            <a:pPr lvl="0"/>
            <a:r>
              <a:rPr lang="en-US" dirty="0"/>
              <a:t>DW &gt; Handover to CT</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924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CT</a:t>
            </a:r>
          </a:p>
          <a:p>
            <a:r>
              <a:rPr lang="en-US" b="1" dirty="0"/>
              <a:t>Reasonable adjustments </a:t>
            </a:r>
            <a:r>
              <a:rPr lang="en-US" b="0" dirty="0"/>
              <a:t>– evidence must be provided that reasonable adjustments have been made for students with a disability, e.g. </a:t>
            </a:r>
            <a:r>
              <a:rPr lang="en-US" dirty="0"/>
              <a:t>to cater for wheelchairs, disabled and ambulant toilets, sight and hearing-impaired students, etc.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Have you considered whether the school site has </a:t>
            </a:r>
            <a:r>
              <a:rPr lang="en-AU" sz="1200" b="1" dirty="0"/>
              <a:t>adequate buildings, facilities and grounds</a:t>
            </a:r>
            <a:r>
              <a:rPr lang="en-AU" sz="1200" dirty="0"/>
              <a:t> to deliver the school’s curriculum and educational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example, you need wet areas for arts/science. Toilet facilities that are for the exclusive use of the students. Safe access to appropriate sporting facilities.</a:t>
            </a: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Have you considered the </a:t>
            </a:r>
            <a:r>
              <a:rPr lang="en-AU" sz="1200" b="1" dirty="0"/>
              <a:t>maximum occupancy</a:t>
            </a:r>
            <a:r>
              <a:rPr lang="en-AU" sz="1200" dirty="0"/>
              <a:t> allowed on site including parking spaces and traffic arrangements, and their implications on school’s enrolment forecasts?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256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642938"/>
            <a:ext cx="6616700" cy="3722687"/>
          </a:xfrm>
        </p:spPr>
      </p:sp>
      <p:sp>
        <p:nvSpPr>
          <p:cNvPr id="3" name="Notes Placeholder 2"/>
          <p:cNvSpPr>
            <a:spLocks noGrp="1"/>
          </p:cNvSpPr>
          <p:nvPr>
            <p:ph type="body" idx="1"/>
          </p:nvPr>
        </p:nvSpPr>
        <p:spPr/>
        <p:txBody>
          <a:bodyPr/>
          <a:lstStyle/>
          <a:p>
            <a:r>
              <a:rPr lang="en-AU" b="0" dirty="0"/>
              <a:t>CT</a:t>
            </a:r>
          </a:p>
          <a:p>
            <a:r>
              <a:rPr lang="en-AU" b="0" dirty="0"/>
              <a:t>Let’s have a quick look at another fictional new school applicant. This one is a </a:t>
            </a:r>
            <a:r>
              <a:rPr lang="en-US" b="1" dirty="0"/>
              <a:t>Faith-based primary school located in a bushland setting.</a:t>
            </a:r>
          </a:p>
          <a:p>
            <a:pPr marL="342900" indent="-342900">
              <a:spcBef>
                <a:spcPts val="600"/>
              </a:spcBef>
              <a:buFont typeface="Arial" panose="020B0604020202020204" pitchFamily="34" charset="0"/>
              <a:buChar char="•"/>
            </a:pPr>
            <a:r>
              <a:rPr lang="en-AU" dirty="0"/>
              <a:t>New buildings will be constructed however work has not commenced. </a:t>
            </a:r>
          </a:p>
          <a:p>
            <a:pPr marL="342900" indent="-342900">
              <a:spcBef>
                <a:spcPts val="600"/>
              </a:spcBef>
              <a:buFont typeface="Arial" panose="020B0604020202020204" pitchFamily="34" charset="0"/>
              <a:buChar char="•"/>
            </a:pPr>
            <a:r>
              <a:rPr lang="en-AU" dirty="0"/>
              <a:t>A planning permit has not been submitted with application. According to local council, an environmental group intends to lodge an objection with VCAT regarding the construction of the buildings. </a:t>
            </a:r>
          </a:p>
          <a:p>
            <a:pPr marL="342900" indent="-342900">
              <a:spcBef>
                <a:spcPts val="600"/>
              </a:spcBef>
              <a:buFont typeface="Arial" panose="020B0604020202020204" pitchFamily="34" charset="0"/>
              <a:buChar char="•"/>
            </a:pPr>
            <a:r>
              <a:rPr lang="en-AU" dirty="0"/>
              <a:t>The applicant does not know when the building and facilities will achieve compliance with local planning regulations and with the Building Code of Australia, Class 9b.</a:t>
            </a:r>
          </a:p>
          <a:p>
            <a:r>
              <a:rPr lang="en-US" dirty="0"/>
              <a:t>This applicant is unlikely to be able to obtain registration in time for the start of school year due to the significant issues facing their infrastructure.</a:t>
            </a:r>
          </a:p>
          <a:p>
            <a:r>
              <a:rPr lang="en-US" dirty="0"/>
              <a:t>Talk with council early – obtaining a </a:t>
            </a:r>
            <a:r>
              <a:rPr lang="en-US" b="1" dirty="0"/>
              <a:t>Planning Permit and Occupancy Certificate 9B</a:t>
            </a:r>
            <a:r>
              <a:rPr lang="en-US" b="0" dirty="0"/>
              <a:t> </a:t>
            </a:r>
            <a:r>
              <a:rPr lang="en-US" b="0" u="sng" dirty="0"/>
              <a:t>can take a long time</a:t>
            </a:r>
            <a:r>
              <a:rPr lang="en-US" b="0" dirty="0"/>
              <a:t>. Especially at the moment with supply chain issues impacting the construction industry and emergency responses to recent weather events! We recommend commencing this at least 18 months before the intended opening of school.</a:t>
            </a:r>
          </a:p>
          <a:p>
            <a:endParaRPr lang="en-US" b="1" dirty="0"/>
          </a:p>
          <a:p>
            <a:r>
              <a:rPr lang="en-US" dirty="0"/>
              <a:t>If school building not complete at time of application:</a:t>
            </a:r>
            <a:endParaRPr lang="en-AU" dirty="0"/>
          </a:p>
          <a:p>
            <a:pPr marL="171450" lvl="0" indent="-171450">
              <a:buFontTx/>
              <a:buChar char="-"/>
              <a:defRPr/>
            </a:pPr>
            <a:r>
              <a:rPr lang="en-AU" dirty="0"/>
              <a:t>A planning permit must be provided at the submission of the application and </a:t>
            </a:r>
          </a:p>
          <a:p>
            <a:pPr marL="171450" lvl="0" indent="-171450">
              <a:buFontTx/>
              <a:buChar char="-"/>
              <a:defRPr/>
            </a:pPr>
            <a:r>
              <a:rPr lang="en-AU" dirty="0"/>
              <a:t>Building Code Australia Classification 9b occupancy certificate can be provided later, before the commencement of the school.</a:t>
            </a:r>
          </a:p>
          <a:p>
            <a:pPr lvl="0">
              <a:defRPr/>
            </a:pPr>
            <a:endParaRPr lang="en-AU" dirty="0"/>
          </a:p>
          <a:p>
            <a:pPr lvl="0">
              <a:defRPr/>
            </a:pPr>
            <a:r>
              <a:rPr lang="en-AU" dirty="0"/>
              <a:t>In our fictional case study, an objection was lodged with </a:t>
            </a:r>
            <a:r>
              <a:rPr lang="en-AU" b="1" dirty="0"/>
              <a:t>VCAT</a:t>
            </a:r>
            <a:r>
              <a:rPr lang="en-AU" dirty="0"/>
              <a:t> by an environmental group due to the pristine bushland setting. This will delay the building process significantly. It may be worth considering an alternative site.</a:t>
            </a:r>
            <a:endParaRPr lang="en-US" dirty="0"/>
          </a:p>
          <a:p>
            <a:endParaRPr lang="en-US" dirty="0"/>
          </a:p>
          <a:p>
            <a:r>
              <a:rPr lang="en-US" b="1" dirty="0"/>
              <a:t>Bushland</a:t>
            </a:r>
            <a:r>
              <a:rPr lang="en-US" dirty="0"/>
              <a:t> – </a:t>
            </a:r>
          </a:p>
          <a:p>
            <a:r>
              <a:rPr lang="en-US" dirty="0"/>
              <a:t>If need to clear trees or build a road </a:t>
            </a:r>
            <a:r>
              <a:rPr lang="en-US" dirty="0">
                <a:sym typeface="Wingdings" panose="05000000000000000000" pitchFamily="2" charset="2"/>
              </a:rPr>
              <a:t> </a:t>
            </a:r>
            <a:r>
              <a:rPr lang="en-US" dirty="0"/>
              <a:t>consider impact on school’s finance.</a:t>
            </a:r>
          </a:p>
          <a:p>
            <a:r>
              <a:rPr lang="en-US" dirty="0"/>
              <a:t>Bushfire risk</a:t>
            </a:r>
          </a:p>
          <a:p>
            <a:r>
              <a:rPr lang="en-US" dirty="0"/>
              <a:t>Child Safety implications – children not visible, hazards such as snakes, bodies of water</a:t>
            </a:r>
          </a:p>
          <a:p>
            <a:r>
              <a:rPr lang="en-US" dirty="0"/>
              <a:t>Implications for reasonable adjustments</a:t>
            </a:r>
          </a:p>
          <a:p>
            <a:endParaRPr lang="en-US" dirty="0"/>
          </a:p>
          <a:p>
            <a:r>
              <a:rPr lang="en-US" dirty="0"/>
              <a:t>This is an example of a site that by its very nature will pose challenges every step of the way.</a:t>
            </a:r>
          </a:p>
          <a:p>
            <a:pPr marL="0" indent="0">
              <a:spcBef>
                <a:spcPts val="600"/>
              </a:spcBef>
              <a:buFont typeface="Arial" panose="020B0604020202020204" pitchFamily="34" charset="0"/>
              <a:buNone/>
            </a:pPr>
            <a:endParaRPr lang="en-US" dirty="0"/>
          </a:p>
          <a:p>
            <a:pPr marL="0" indent="0">
              <a:spcBef>
                <a:spcPts val="600"/>
              </a:spcBef>
              <a:buFont typeface="Arial" panose="020B0604020202020204" pitchFamily="34" charset="0"/>
              <a:buNone/>
            </a:pPr>
            <a:r>
              <a:rPr lang="en-US" dirty="0"/>
              <a:t>CT &gt; Handover to VCAA</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4218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VCAA</a:t>
            </a:r>
          </a:p>
          <a:p>
            <a:endParaRPr lang="en-AU" dirty="0"/>
          </a:p>
          <a:p>
            <a:r>
              <a:rPr lang="en-AU" dirty="0"/>
              <a:t>CT to Handover to Legal Unit (AT)</a:t>
            </a:r>
          </a:p>
        </p:txBody>
      </p:sp>
      <p:sp>
        <p:nvSpPr>
          <p:cNvPr id="4" name="Slide Number Placeholder 3"/>
          <p:cNvSpPr>
            <a:spLocks noGrp="1"/>
          </p:cNvSpPr>
          <p:nvPr>
            <p:ph type="sldNum" sz="quarter" idx="5"/>
          </p:nvPr>
        </p:nvSpPr>
        <p:spPr/>
        <p:txBody>
          <a:bodyPr/>
          <a:lstStyle/>
          <a:p>
            <a:fld id="{34259CE0-650A-494B-829D-8D2CCC20295E}" type="slidenum">
              <a:rPr lang="en-AU" smtClean="0"/>
              <a:t>18</a:t>
            </a:fld>
            <a:endParaRPr lang="en-AU" dirty="0"/>
          </a:p>
        </p:txBody>
      </p:sp>
    </p:spTree>
    <p:extLst>
      <p:ext uri="{BB962C8B-B14F-4D97-AF65-F5344CB8AC3E}">
        <p14:creationId xmlns:p14="http://schemas.microsoft.com/office/powerpoint/2010/main" val="4146170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a:t>
            </a:r>
          </a:p>
        </p:txBody>
      </p:sp>
      <p:sp>
        <p:nvSpPr>
          <p:cNvPr id="4" name="Slide Number Placeholder 3"/>
          <p:cNvSpPr>
            <a:spLocks noGrp="1"/>
          </p:cNvSpPr>
          <p:nvPr>
            <p:ph type="sldNum" sz="quarter" idx="5"/>
          </p:nvPr>
        </p:nvSpPr>
        <p:spPr/>
        <p:txBody>
          <a:bodyPr/>
          <a:lstStyle/>
          <a:p>
            <a:fld id="{34259CE0-650A-494B-829D-8D2CCC20295E}" type="slidenum">
              <a:rPr lang="en-AU" smtClean="0"/>
              <a:t>19</a:t>
            </a:fld>
            <a:endParaRPr lang="en-AU" dirty="0"/>
          </a:p>
        </p:txBody>
      </p:sp>
    </p:spTree>
    <p:extLst>
      <p:ext uri="{BB962C8B-B14F-4D97-AF65-F5344CB8AC3E}">
        <p14:creationId xmlns:p14="http://schemas.microsoft.com/office/powerpoint/2010/main" val="414892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Calibri" panose="020F0502020204030204" pitchFamily="34" charset="0"/>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Welcome</a:t>
            </a:r>
            <a:endParaRPr lang="en-AU"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Independent school registration briefing</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To learn more about the process of registering an independent school</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34259CE0-650A-494B-829D-8D2CCC20295E}" type="slidenum">
              <a:rPr lang="en-AU" smtClean="0"/>
              <a:t>2</a:t>
            </a:fld>
            <a:endParaRPr lang="en-AU" dirty="0"/>
          </a:p>
        </p:txBody>
      </p:sp>
    </p:spTree>
    <p:extLst>
      <p:ext uri="{BB962C8B-B14F-4D97-AF65-F5344CB8AC3E}">
        <p14:creationId xmlns:p14="http://schemas.microsoft.com/office/powerpoint/2010/main" val="2624897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1" dirty="0"/>
              <a:t>Governance</a:t>
            </a:r>
            <a:r>
              <a:rPr lang="en-AU" sz="1100" dirty="0"/>
              <a:t> </a:t>
            </a:r>
          </a:p>
          <a:p>
            <a:pPr marL="0" indent="0">
              <a:buFont typeface="Arial" panose="020B0604020202020204" pitchFamily="34" charset="0"/>
              <a:buNone/>
            </a:pPr>
            <a:r>
              <a:rPr lang="en-AU" sz="1100" b="1" dirty="0"/>
              <a:t>Democratic principles </a:t>
            </a:r>
            <a:r>
              <a:rPr lang="en-AU" sz="1100" dirty="0"/>
              <a:t>–statement affirming commitment. </a:t>
            </a:r>
            <a:r>
              <a:rPr lang="en-AU" sz="1100" b="0" kern="1200" dirty="0">
                <a:solidFill>
                  <a:schemeClr val="tx1"/>
                </a:solidFill>
                <a:effectLst/>
                <a:latin typeface="+mn-lt"/>
                <a:ea typeface="+mn-ea"/>
                <a:cs typeface="+mn-cs"/>
              </a:rPr>
              <a:t>A registered school’s programs and teaching must be consistent with the principles of Australian democracy, including a commitment to:</a:t>
            </a:r>
          </a:p>
          <a:p>
            <a:pPr lvl="0"/>
            <a:r>
              <a:rPr lang="en-AU" sz="1100" b="0" kern="1200" dirty="0">
                <a:solidFill>
                  <a:schemeClr val="tx1"/>
                </a:solidFill>
                <a:effectLst/>
                <a:latin typeface="+mn-lt"/>
                <a:ea typeface="+mn-ea"/>
                <a:cs typeface="+mn-cs"/>
              </a:rPr>
              <a:t>Elected government; the rule of law; equal rights for all before the law; freedom of religion; freedom of speech and association; and the values of openness and tolerance.</a:t>
            </a:r>
          </a:p>
          <a:p>
            <a:r>
              <a:rPr lang="en-AU" sz="1100" b="0" kern="1200" dirty="0">
                <a:solidFill>
                  <a:schemeClr val="tx1"/>
                </a:solidFill>
                <a:effectLst/>
                <a:latin typeface="+mn-lt"/>
                <a:ea typeface="+mn-ea"/>
                <a:cs typeface="+mn-cs"/>
              </a:rPr>
              <a:t>Tip: ensure that the statement affirming school’s adherence to the principles of Australian democracy includes a commitment to the above six Democratic principles. The evidence you present must be able to demonstrate that the school’s educational programs and teaching is consistent with the statement of commitment to the principles.</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b="0" dirty="0"/>
              <a:t>You need to consider/demonstrate how will they be communicated.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0" dirty="0"/>
              <a:t>Governance - been covered by Stefanie but emphasise</a:t>
            </a:r>
            <a:r>
              <a:rPr lang="en-AU" sz="1100" b="0" baseline="0" dirty="0"/>
              <a:t> need a </a:t>
            </a:r>
            <a:r>
              <a:rPr lang="en-AU" sz="1100" b="0" dirty="0"/>
              <a:t>strategic plan as well as a business plan</a:t>
            </a:r>
            <a:r>
              <a:rPr lang="en-AU" sz="1100" b="0" baseline="0" dirty="0"/>
              <a:t> (</a:t>
            </a:r>
            <a:r>
              <a:rPr lang="en-AU" sz="1100" b="0" dirty="0"/>
              <a:t>with 5 elements) – FCA template embedded in form (excel spreadsheet) – no PDF of the FCA document. </a:t>
            </a:r>
            <a:r>
              <a:rPr lang="en-AU" sz="1200" b="0" kern="1200" dirty="0">
                <a:solidFill>
                  <a:schemeClr val="tx1"/>
                </a:solidFill>
                <a:effectLst/>
                <a:latin typeface="+mn-lt"/>
                <a:ea typeface="+mn-ea"/>
                <a:cs typeface="+mn-cs"/>
              </a:rPr>
              <a:t>Tip: ensure that all information presented in the FCA schedule is consistent with information submitted in support of your application. For example, ensure enrolment forecasts, staffing, payments and loan information is consistent and accurate. Tip: recurrent state and commonwealth funding is paid to registered schools in April and August of each school year. This means a proprietor of a new school should be able to demonstrate availability of capital to establish the school and cover cost of school operations until recurrent funding is paid by the state and the commonwealth.</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t> Make </a:t>
            </a:r>
            <a:r>
              <a:rPr lang="en-AU" sz="1200" b="0" kern="1200" dirty="0">
                <a:solidFill>
                  <a:schemeClr val="tx1"/>
                </a:solidFill>
                <a:effectLst/>
                <a:latin typeface="+mn-lt"/>
                <a:ea typeface="+mn-ea"/>
                <a:cs typeface="+mn-cs"/>
              </a:rPr>
              <a:t>sure your financial documents accurately reflect operational level costs involved in operating a school, including costs/fees associated with any agreements. Ensure the costs/fees reflected in your documents are consistent.</a:t>
            </a:r>
          </a:p>
          <a:p>
            <a:pPr marL="0" indent="0">
              <a:buFont typeface="Arial" panose="020B0604020202020204" pitchFamily="34" charset="0"/>
              <a:buNone/>
            </a:pPr>
            <a:endParaRPr lang="en-AU" sz="1100" dirty="0"/>
          </a:p>
          <a:p>
            <a:r>
              <a:rPr lang="en-AU" sz="1100" b="1" dirty="0"/>
              <a:t>Probity</a:t>
            </a:r>
            <a:r>
              <a:rPr lang="en-AU" sz="1100" dirty="0"/>
              <a:t> – Fit and Proper Person Declaration signed by each ‘responsible person’ – been covered by Stefanie. </a:t>
            </a:r>
            <a:r>
              <a:rPr lang="en-AU" sz="1200" b="0" kern="1200" dirty="0">
                <a:solidFill>
                  <a:schemeClr val="tx1"/>
                </a:solidFill>
                <a:effectLst/>
                <a:latin typeface="+mn-lt"/>
                <a:ea typeface="+mn-ea"/>
                <a:cs typeface="+mn-cs"/>
              </a:rPr>
              <a:t>All </a:t>
            </a:r>
            <a:r>
              <a:rPr lang="en-AU" sz="1200" b="0" i="1" kern="1200" dirty="0">
                <a:solidFill>
                  <a:schemeClr val="tx1"/>
                </a:solidFill>
                <a:effectLst/>
                <a:latin typeface="+mn-lt"/>
                <a:ea typeface="+mn-ea"/>
                <a:cs typeface="+mn-cs"/>
              </a:rPr>
              <a:t>responsible persons</a:t>
            </a:r>
            <a:r>
              <a:rPr lang="en-AU" sz="1200" b="0" kern="1200" dirty="0">
                <a:solidFill>
                  <a:schemeClr val="tx1"/>
                </a:solidFill>
                <a:effectLst/>
                <a:latin typeface="+mn-lt"/>
                <a:ea typeface="+mn-ea"/>
                <a:cs typeface="+mn-cs"/>
              </a:rPr>
              <a:t> in a school must be fit and proper and able to carry out their legal responsibilities in relation to the operation of the school. Make sure you</a:t>
            </a:r>
            <a:r>
              <a:rPr lang="en-AU" sz="1200" b="0" kern="1200" baseline="0" dirty="0">
                <a:solidFill>
                  <a:schemeClr val="tx1"/>
                </a:solidFill>
                <a:effectLst/>
                <a:latin typeface="+mn-lt"/>
                <a:ea typeface="+mn-ea"/>
                <a:cs typeface="+mn-cs"/>
              </a:rPr>
              <a:t> </a:t>
            </a:r>
            <a:r>
              <a:rPr lang="en-AU" sz="1200" b="0" kern="1200" dirty="0">
                <a:solidFill>
                  <a:schemeClr val="tx1"/>
                </a:solidFill>
                <a:effectLst/>
                <a:latin typeface="+mn-lt"/>
                <a:ea typeface="+mn-ea"/>
                <a:cs typeface="+mn-cs"/>
              </a:rPr>
              <a:t>read the definitions of </a:t>
            </a:r>
            <a:r>
              <a:rPr lang="en-AU" sz="1200" b="0" i="1" kern="1200" dirty="0">
                <a:solidFill>
                  <a:schemeClr val="tx1"/>
                </a:solidFill>
                <a:effectLst/>
                <a:latin typeface="+mn-lt"/>
                <a:ea typeface="+mn-ea"/>
                <a:cs typeface="+mn-cs"/>
              </a:rPr>
              <a:t>responsible person</a:t>
            </a:r>
            <a:r>
              <a:rPr lang="en-AU" sz="1200" b="0" kern="1200" dirty="0">
                <a:solidFill>
                  <a:schemeClr val="tx1"/>
                </a:solidFill>
                <a:effectLst/>
                <a:latin typeface="+mn-lt"/>
                <a:ea typeface="+mn-ea"/>
                <a:cs typeface="+mn-cs"/>
              </a:rPr>
              <a:t> and </a:t>
            </a:r>
            <a:r>
              <a:rPr lang="en-AU" sz="1200" b="0" i="1" kern="1200" dirty="0">
                <a:solidFill>
                  <a:schemeClr val="tx1"/>
                </a:solidFill>
                <a:effectLst/>
                <a:latin typeface="+mn-lt"/>
                <a:ea typeface="+mn-ea"/>
                <a:cs typeface="+mn-cs"/>
              </a:rPr>
              <a:t>fit and proper </a:t>
            </a:r>
            <a:r>
              <a:rPr lang="en-AU" sz="1200" b="0" kern="1200" dirty="0">
                <a:solidFill>
                  <a:schemeClr val="tx1"/>
                </a:solidFill>
                <a:effectLst/>
                <a:latin typeface="+mn-lt"/>
                <a:ea typeface="+mn-ea"/>
                <a:cs typeface="+mn-cs"/>
              </a:rPr>
              <a:t>including relevant reporting obligations</a:t>
            </a:r>
            <a:r>
              <a:rPr lang="en-AU" sz="1200" b="0" i="1" kern="1200" dirty="0">
                <a:solidFill>
                  <a:schemeClr val="tx1"/>
                </a:solidFill>
                <a:effectLst/>
                <a:latin typeface="+mn-lt"/>
                <a:ea typeface="+mn-ea"/>
                <a:cs typeface="+mn-cs"/>
              </a:rPr>
              <a:t>. </a:t>
            </a:r>
            <a:r>
              <a:rPr lang="en-AU" sz="1200" b="0" kern="1200" dirty="0">
                <a:solidFill>
                  <a:schemeClr val="tx1"/>
                </a:solidFill>
                <a:effectLst/>
                <a:latin typeface="+mn-lt"/>
                <a:ea typeface="+mn-ea"/>
                <a:cs typeface="+mn-cs"/>
              </a:rPr>
              <a:t>Ensure those responsible for making governance, financial and operational decisions on behalf of the school have a good understanding of the school governing documents and school’s policies. You may need to provided F&amp;P declarations</a:t>
            </a:r>
            <a:r>
              <a:rPr lang="en-AU" sz="1200" b="0" kern="1200" baseline="0" dirty="0">
                <a:solidFill>
                  <a:schemeClr val="tx1"/>
                </a:solidFill>
                <a:effectLst/>
                <a:latin typeface="+mn-lt"/>
                <a:ea typeface="+mn-ea"/>
                <a:cs typeface="+mn-cs"/>
              </a:rPr>
              <a:t> to the VRQA as the school appoints board members and/or principal.</a:t>
            </a:r>
            <a:endParaRPr lang="en-AU" sz="1100" dirty="0"/>
          </a:p>
          <a:p>
            <a:r>
              <a:rPr lang="en-AU" sz="1100" b="1" dirty="0"/>
              <a:t>Philosophy</a:t>
            </a:r>
            <a:r>
              <a:rPr lang="en-AU" sz="1100" dirty="0"/>
              <a:t> – </a:t>
            </a:r>
            <a:r>
              <a:rPr lang="en-AU" sz="1200" b="0" kern="1200" dirty="0">
                <a:solidFill>
                  <a:schemeClr val="tx1"/>
                </a:solidFill>
                <a:effectLst/>
                <a:latin typeface="+mn-lt"/>
                <a:ea typeface="+mn-ea"/>
                <a:cs typeface="+mn-cs"/>
              </a:rPr>
              <a:t>A school must have a clear philosophy and be able to demonstrate how it is enacted. The school’s philosophy statement provides a foundation for the school’s strategic planning decisions and communicates the nature of the school to prospective staff, students, parents and guardians.</a:t>
            </a:r>
          </a:p>
          <a:p>
            <a:r>
              <a:rPr lang="en-AU" sz="1200" b="0" kern="1200" dirty="0">
                <a:solidFill>
                  <a:schemeClr val="tx1"/>
                </a:solidFill>
                <a:effectLst/>
                <a:latin typeface="+mn-lt"/>
                <a:ea typeface="+mn-ea"/>
                <a:cs typeface="+mn-cs"/>
              </a:rPr>
              <a:t>Please ensure that the school’s philosophy is reflected in various school policies, including enrolment policy documents.</a:t>
            </a:r>
          </a:p>
          <a:p>
            <a:pPr marL="0" indent="0">
              <a:buFont typeface="Arial" panose="020B0604020202020204" pitchFamily="34" charset="0"/>
              <a:buNone/>
            </a:pPr>
            <a:r>
              <a:rPr lang="en-AU" sz="1100" dirty="0"/>
              <a:t>How will it be enacted? Needs to be published. </a:t>
            </a:r>
          </a:p>
          <a:p>
            <a:pPr marL="0" indent="0">
              <a:buFont typeface="Arial" panose="020B0604020202020204" pitchFamily="34" charset="0"/>
              <a:buNone/>
            </a:pPr>
            <a:r>
              <a:rPr lang="en-AU" sz="1100" b="1" dirty="0"/>
              <a:t>Not-for-profit</a:t>
            </a:r>
            <a:r>
              <a:rPr lang="en-AU" sz="1100" dirty="0"/>
              <a:t> (executed Statutory Declaration). Proprietor must have controls to ensure school property and assets are not distributed or used for the profit or gain of another person or entity. Must be acting in best interests of the school.  Been covered by Stefanie</a:t>
            </a:r>
          </a:p>
          <a:p>
            <a:endParaRPr lang="en-AU" sz="1100" b="1" dirty="0"/>
          </a:p>
          <a:p>
            <a:endParaRPr lang="en-AU" dirty="0"/>
          </a:p>
        </p:txBody>
      </p:sp>
      <p:sp>
        <p:nvSpPr>
          <p:cNvPr id="4" name="Slide Number Placeholder 3"/>
          <p:cNvSpPr>
            <a:spLocks noGrp="1"/>
          </p:cNvSpPr>
          <p:nvPr>
            <p:ph type="sldNum" sz="quarter" idx="10"/>
          </p:nvPr>
        </p:nvSpPr>
        <p:spPr/>
        <p:txBody>
          <a:bodyPr/>
          <a:lstStyle/>
          <a:p>
            <a:fld id="{34259CE0-650A-494B-829D-8D2CCC20295E}" type="slidenum">
              <a:rPr lang="en-AU" smtClean="0"/>
              <a:t>20</a:t>
            </a:fld>
            <a:endParaRPr lang="en-AU" dirty="0"/>
          </a:p>
        </p:txBody>
      </p:sp>
    </p:spTree>
    <p:extLst>
      <p:ext uri="{BB962C8B-B14F-4D97-AF65-F5344CB8AC3E}">
        <p14:creationId xmlns:p14="http://schemas.microsoft.com/office/powerpoint/2010/main" val="1998573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S.4.3.1 (6)(b) – to register the school, VRQA needs to be satisfied of compliance with the minimum standards including …. (v) governance of the school and the probity of any proprietor or person responsible for managing the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endParaRPr lang="en-AU" dirty="0"/>
          </a:p>
        </p:txBody>
      </p:sp>
      <p:sp>
        <p:nvSpPr>
          <p:cNvPr id="4" name="Slide Number Placeholder 3"/>
          <p:cNvSpPr>
            <a:spLocks noGrp="1"/>
          </p:cNvSpPr>
          <p:nvPr>
            <p:ph type="sldNum" sz="quarter" idx="10"/>
          </p:nvPr>
        </p:nvSpPr>
        <p:spPr/>
        <p:txBody>
          <a:bodyPr/>
          <a:lstStyle/>
          <a:p>
            <a:fld id="{34259CE0-650A-494B-829D-8D2CCC20295E}" type="slidenum">
              <a:rPr lang="en-AU" smtClean="0"/>
              <a:t>21</a:t>
            </a:fld>
            <a:endParaRPr lang="en-AU" dirty="0"/>
          </a:p>
        </p:txBody>
      </p:sp>
    </p:spTree>
    <p:extLst>
      <p:ext uri="{BB962C8B-B14F-4D97-AF65-F5344CB8AC3E}">
        <p14:creationId xmlns:p14="http://schemas.microsoft.com/office/powerpoint/2010/main" val="150397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EC’s note to AT 15/3/24: </a:t>
            </a:r>
            <a:r>
              <a:rPr lang="en-AU" sz="1200" dirty="0"/>
              <a:t>2023 slide referred to “</a:t>
            </a:r>
            <a:r>
              <a:rPr lang="en-AU" dirty="0">
                <a:solidFill>
                  <a:srgbClr val="53565A"/>
                </a:solidFill>
              </a:rPr>
              <a:t>Commonwealth Department of Education, Skills and Employment” – this is incorrect, as this Dept name changed to “Commonwealth Department of Education” from 1/7/22 – see: </a:t>
            </a:r>
            <a:r>
              <a:rPr lang="en-AU" dirty="0">
                <a:hlinkClick r:id="rId3"/>
              </a:rPr>
              <a:t>Changes to the Department of Education, Skills and Employment - Department of Education, Australian Government</a:t>
            </a:r>
            <a:endParaRPr lang="en-AU" sz="1200" dirty="0"/>
          </a:p>
          <a:p>
            <a:endParaRPr lang="en-AU" sz="1200" dirty="0"/>
          </a:p>
          <a:p>
            <a:r>
              <a:rPr lang="en-AU" sz="1200" dirty="0"/>
              <a:t>From VRQA Updated Guidelines: </a:t>
            </a:r>
          </a:p>
          <a:p>
            <a:r>
              <a:rPr lang="en-GB" sz="1200" b="1" kern="1200" dirty="0">
                <a:solidFill>
                  <a:schemeClr val="tx1"/>
                </a:solidFill>
                <a:effectLst/>
                <a:latin typeface="Times" pitchFamily="18" charset="0"/>
                <a:ea typeface="+mn-ea"/>
                <a:cs typeface="+mn-cs"/>
              </a:rPr>
              <a:t>Evidence requirements</a:t>
            </a:r>
            <a:endParaRPr lang="en-AU" sz="1200" b="1" kern="1200" dirty="0">
              <a:solidFill>
                <a:schemeClr val="tx1"/>
              </a:solidFill>
              <a:effectLst/>
              <a:latin typeface="Times" pitchFamily="18" charset="0"/>
              <a:ea typeface="+mn-ea"/>
              <a:cs typeface="+mn-cs"/>
            </a:endParaRPr>
          </a:p>
          <a:p>
            <a:r>
              <a:rPr lang="en-AU" sz="1200" kern="1200" dirty="0">
                <a:solidFill>
                  <a:schemeClr val="tx1"/>
                </a:solidFill>
                <a:effectLst/>
                <a:latin typeface="Times" pitchFamily="18" charset="0"/>
                <a:ea typeface="+mn-ea"/>
                <a:cs typeface="+mn-cs"/>
              </a:rPr>
              <a:t>For a non-government school, there must be evidence of:</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an outline of the governing body's structure and membership including details of the experience and expertise of the members of the board or governing body, the name of the school’s proprietor and the legal entity type </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details of the member(s) of the company, if the school is a company limited by guarantee or incorporated association (for example, the register of members)</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copies of all delegations from the governing body. For example, financial or non-financial delegations made from the school governing body to the school principal</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the company or association's constitution or rules of association. For non-government schools operating or intending to operate an early learning centre (ELC) that is a feeder for enrolments to the school, there must be provision in the constitution or rules of association for the delivery of ELC services</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a conflict of interest register for all responsible persons as defined in the ETR Regulations and a plan detailing how any conflict of interest or duty will be managed</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the most recent financial statement for the company or association which must be audited by a registered auditor</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the school's governance charter, outlining the key functions and responsibilities of the school board and any subcommittees </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the school's strategic plan</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the school's business plan which is validated by an independent qualified accountant*, and which must include:</a:t>
            </a:r>
          </a:p>
          <a:p>
            <a:pPr marL="628650" lvl="1"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enrolment estimates and assumptions</a:t>
            </a:r>
          </a:p>
          <a:p>
            <a:pPr marL="628650" lvl="1"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the estimated socioeconomic status of students and assumptions underpinning this status</a:t>
            </a:r>
          </a:p>
          <a:p>
            <a:pPr marL="628650" lvl="1"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estimated State and Commonwealth grant funding</a:t>
            </a:r>
          </a:p>
          <a:p>
            <a:pPr marL="628650" lvl="1"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five-year financial forecasts. </a:t>
            </a:r>
          </a:p>
          <a:p>
            <a:r>
              <a:rPr lang="en-AU" sz="1200" kern="1200" dirty="0">
                <a:solidFill>
                  <a:schemeClr val="tx1"/>
                </a:solidFill>
                <a:effectLst/>
                <a:latin typeface="Times" pitchFamily="18" charset="0"/>
                <a:ea typeface="+mn-ea"/>
                <a:cs typeface="+mn-cs"/>
              </a:rPr>
              <a:t>*The business plan must be validated by an independent qualified accountant who is not employed by or associated with the school or a related entity. The accountant should provide a signed statement that confirms the reasonableness of the business plan and validates any underlying assumptions. </a:t>
            </a:r>
          </a:p>
          <a:p>
            <a:r>
              <a:rPr lang="en-AU" sz="1200" kern="1200" dirty="0">
                <a:solidFill>
                  <a:schemeClr val="tx1"/>
                </a:solidFill>
                <a:effectLst/>
                <a:latin typeface="Times" pitchFamily="18" charset="0"/>
                <a:ea typeface="+mn-ea"/>
                <a:cs typeface="+mn-cs"/>
              </a:rPr>
              <a:t>For a government school, the Act defines the role and responsibilities of a government school including the role of the school council. DE’s Schools and Regional Services group monitors adherence to this standard by government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endParaRPr lang="en-AU" dirty="0"/>
          </a:p>
        </p:txBody>
      </p:sp>
      <p:sp>
        <p:nvSpPr>
          <p:cNvPr id="4" name="Slide Number Placeholder 3"/>
          <p:cNvSpPr>
            <a:spLocks noGrp="1"/>
          </p:cNvSpPr>
          <p:nvPr>
            <p:ph type="sldNum" sz="quarter" idx="10"/>
          </p:nvPr>
        </p:nvSpPr>
        <p:spPr/>
        <p:txBody>
          <a:bodyPr/>
          <a:lstStyle/>
          <a:p>
            <a:fld id="{34259CE0-650A-494B-829D-8D2CCC20295E}" type="slidenum">
              <a:rPr lang="en-AU" smtClean="0"/>
              <a:t>22</a:t>
            </a:fld>
            <a:endParaRPr lang="en-AU" dirty="0"/>
          </a:p>
        </p:txBody>
      </p:sp>
    </p:spTree>
    <p:extLst>
      <p:ext uri="{BB962C8B-B14F-4D97-AF65-F5344CB8AC3E}">
        <p14:creationId xmlns:p14="http://schemas.microsoft.com/office/powerpoint/2010/main" val="1465899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Unique meaning of NFP for school registration and regulation</a:t>
            </a:r>
          </a:p>
          <a:p>
            <a:pPr marL="0" indent="0">
              <a:buNone/>
            </a:pPr>
            <a:endParaRPr lang="en-AU" dirty="0"/>
          </a:p>
          <a:p>
            <a:r>
              <a:rPr lang="en-AU" dirty="0"/>
              <a:t>Broader meaning of </a:t>
            </a:r>
            <a:r>
              <a:rPr lang="en-AU" b="1" dirty="0"/>
              <a:t>not-for-profit</a:t>
            </a:r>
            <a:r>
              <a:rPr lang="en-AU" dirty="0"/>
              <a:t> for schools compared to NFP and charity registration with the ACNC or for tax exemption purposes</a:t>
            </a:r>
          </a:p>
          <a:p>
            <a:endParaRPr lang="en-AU" dirty="0"/>
          </a:p>
          <a:p>
            <a:r>
              <a:rPr lang="en-AU" dirty="0"/>
              <a:t>Therefore you will need to closely consider the Education and Training Reform Regulations when preparing your application for registration, and managing your school.</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VRQA will look at the school’s constitution or governing rules, board meeting minutes, financial reports and delegated decisions for evidence that the school is conducted on a NFP basis</a:t>
            </a:r>
          </a:p>
          <a:p>
            <a:endParaRPr lang="en-AU" dirty="0"/>
          </a:p>
          <a:p>
            <a:endParaRPr lang="en-AU" dirty="0"/>
          </a:p>
        </p:txBody>
      </p:sp>
      <p:sp>
        <p:nvSpPr>
          <p:cNvPr id="4" name="Slide Number Placeholder 3"/>
          <p:cNvSpPr>
            <a:spLocks noGrp="1"/>
          </p:cNvSpPr>
          <p:nvPr>
            <p:ph type="sldNum" sz="quarter" idx="10"/>
          </p:nvPr>
        </p:nvSpPr>
        <p:spPr/>
        <p:txBody>
          <a:bodyPr/>
          <a:lstStyle/>
          <a:p>
            <a:fld id="{34259CE0-650A-494B-829D-8D2CCC20295E}" type="slidenum">
              <a:rPr lang="en-AU" smtClean="0"/>
              <a:t>23</a:t>
            </a:fld>
            <a:endParaRPr lang="en-AU" dirty="0"/>
          </a:p>
        </p:txBody>
      </p:sp>
    </p:spTree>
    <p:extLst>
      <p:ext uri="{BB962C8B-B14F-4D97-AF65-F5344CB8AC3E}">
        <p14:creationId xmlns:p14="http://schemas.microsoft.com/office/powerpoint/2010/main" val="2484069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Definition of </a:t>
            </a:r>
            <a:r>
              <a:rPr lang="en-AU" b="1" dirty="0"/>
              <a:t>NFP school</a:t>
            </a:r>
            <a:r>
              <a:rPr lang="en-AU" dirty="0"/>
              <a:t> in regulation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Focuses on school purposes and delivery of education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Times"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Times" pitchFamily="18" charset="0"/>
                <a:ea typeface="+mn-ea"/>
                <a:cs typeface="+mn-cs"/>
              </a:rPr>
              <a:t>Generating a financial surplus or profit or gain will not, of itself, mean that a school is 'for-profit’.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Times" pitchFamily="18" charset="0"/>
                <a:ea typeface="+mn-ea"/>
                <a:cs typeface="+mn-cs"/>
              </a:rPr>
              <a:t>If the school applies that financial gain toward the conduct of the school and does not distribute it to members, shareholders or other people, then the school is 'not-for-profit’. </a:t>
            </a:r>
          </a:p>
          <a:p>
            <a:endParaRPr lang="en-AU" dirty="0"/>
          </a:p>
        </p:txBody>
      </p:sp>
      <p:sp>
        <p:nvSpPr>
          <p:cNvPr id="4" name="Slide Number Placeholder 3"/>
          <p:cNvSpPr>
            <a:spLocks noGrp="1"/>
          </p:cNvSpPr>
          <p:nvPr>
            <p:ph type="sldNum" sz="quarter" idx="10"/>
          </p:nvPr>
        </p:nvSpPr>
        <p:spPr/>
        <p:txBody>
          <a:bodyPr/>
          <a:lstStyle/>
          <a:p>
            <a:fld id="{34259CE0-650A-494B-829D-8D2CCC20295E}" type="slidenum">
              <a:rPr lang="en-AU" smtClean="0"/>
              <a:t>24</a:t>
            </a:fld>
            <a:endParaRPr lang="en-AU" dirty="0"/>
          </a:p>
        </p:txBody>
      </p:sp>
    </p:spTree>
    <p:extLst>
      <p:ext uri="{BB962C8B-B14F-4D97-AF65-F5344CB8AC3E}">
        <p14:creationId xmlns:p14="http://schemas.microsoft.com/office/powerpoint/2010/main" val="814008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t>The concept of what is required to </a:t>
            </a:r>
            <a:r>
              <a:rPr lang="en-AU" b="1" dirty="0"/>
              <a:t>conduct</a:t>
            </a:r>
            <a:r>
              <a:rPr lang="en-AU" dirty="0"/>
              <a:t> </a:t>
            </a:r>
            <a:r>
              <a:rPr lang="en-AU" b="1" dirty="0"/>
              <a:t>a</a:t>
            </a:r>
            <a:r>
              <a:rPr lang="en-AU" dirty="0"/>
              <a:t> </a:t>
            </a:r>
            <a:r>
              <a:rPr lang="en-AU" b="1" dirty="0"/>
              <a:t>school</a:t>
            </a:r>
            <a:r>
              <a:rPr lang="en-AU" dirty="0"/>
              <a:t> is defined in regulation 5 to include-</a:t>
            </a:r>
          </a:p>
          <a:p>
            <a:pPr marL="0" indent="0">
              <a:buNone/>
            </a:pPr>
            <a:r>
              <a:rPr lang="en-AU" dirty="0"/>
              <a:t>(a) fund-raising activities conducted solely for the school; and</a:t>
            </a:r>
          </a:p>
          <a:p>
            <a:pPr marL="0" indent="0">
              <a:buNone/>
            </a:pPr>
            <a:r>
              <a:rPr lang="en-AU" dirty="0"/>
              <a:t>(b) the provision of goods and services and other matters or things to students attending the school; and</a:t>
            </a:r>
          </a:p>
          <a:p>
            <a:pPr marL="0" indent="0">
              <a:buNone/>
            </a:pPr>
            <a:r>
              <a:rPr lang="en-AU" dirty="0"/>
              <a:t>(c) the provision of other educational services that are within the scope of the school's registration.</a:t>
            </a:r>
          </a:p>
          <a:p>
            <a:endParaRPr lang="en-AU" dirty="0"/>
          </a:p>
          <a:p>
            <a:r>
              <a:rPr lang="en-AU" dirty="0"/>
              <a:t>The key concept of a prohibited agreement or arrangement is that funds raised for or from the school’s operations should not be siphoned away from the school to pursue an unrelated purpose or to enrich another person.</a:t>
            </a:r>
          </a:p>
          <a:p>
            <a:endParaRPr lang="en-AU" dirty="0"/>
          </a:p>
          <a:p>
            <a:r>
              <a:rPr lang="en-AU" dirty="0"/>
              <a:t>A person is not being improperly enriched if they are contracted by the school to provide services or goods to the school, where the payment or arrangement is not excessive and consistent with current market value prevailing in the community.</a:t>
            </a:r>
          </a:p>
        </p:txBody>
      </p:sp>
      <p:sp>
        <p:nvSpPr>
          <p:cNvPr id="4" name="Slide Number Placeholder 3"/>
          <p:cNvSpPr>
            <a:spLocks noGrp="1"/>
          </p:cNvSpPr>
          <p:nvPr>
            <p:ph type="sldNum" sz="quarter" idx="10"/>
          </p:nvPr>
        </p:nvSpPr>
        <p:spPr/>
        <p:txBody>
          <a:bodyPr/>
          <a:lstStyle/>
          <a:p>
            <a:fld id="{34259CE0-650A-494B-829D-8D2CCC20295E}" type="slidenum">
              <a:rPr lang="en-AU" smtClean="0"/>
              <a:t>25</a:t>
            </a:fld>
            <a:endParaRPr lang="en-AU" dirty="0"/>
          </a:p>
        </p:txBody>
      </p:sp>
    </p:spTree>
    <p:extLst>
      <p:ext uri="{BB962C8B-B14F-4D97-AF65-F5344CB8AC3E}">
        <p14:creationId xmlns:p14="http://schemas.microsoft.com/office/powerpoint/2010/main" val="1200306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Even if directors’ fees are permitted by the school’s constitution, the fees must be reasonable and not excessive.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proprietor of an operating school cannot use surplus funds to establish a new school elsewhere, or to finance another enterprise. The proprietor can only use a school’s surplus funds or property to establish a new school or other NFP entity after the school closes, when its surplus funds are to be distributed consistently with its constitution and not-for-profit purpose.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All money and property received by the school, irrespective of whether it is government funding, donations, school fees, proceeds of the sale of assets, may only be used for the conduct of the school </a:t>
            </a:r>
          </a:p>
          <a:p>
            <a:r>
              <a:rPr lang="en-AU" sz="1200" kern="1200" dirty="0">
                <a:solidFill>
                  <a:schemeClr val="tx1"/>
                </a:solidFill>
                <a:effectLst/>
                <a:latin typeface="+mn-lt"/>
                <a:ea typeface="+mn-ea"/>
                <a:cs typeface="+mn-cs"/>
              </a:rPr>
              <a:t>The proprietor of a school: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cannot offer school land or assets as security for someone else’s personal or business debts or liabilities </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cannot lend out school money to other people for their personal or business use</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cannot assume responsibility for paying other people’s debts or loans,</a:t>
            </a:r>
          </a:p>
          <a:p>
            <a:pPr marL="0" indent="0">
              <a:buFont typeface="Arial" panose="020B0604020202020204" pitchFamily="34" charset="0"/>
              <a:buNone/>
            </a:pPr>
            <a:r>
              <a:rPr lang="en-AU" sz="1200" kern="1200" dirty="0">
                <a:solidFill>
                  <a:schemeClr val="tx1"/>
                </a:solidFill>
                <a:effectLst/>
                <a:latin typeface="+mn-lt"/>
                <a:ea typeface="+mn-ea"/>
                <a:cs typeface="+mn-cs"/>
              </a:rPr>
              <a:t>as this does not benefit the school and is not reasonably required for the conduct of the school.</a:t>
            </a:r>
          </a:p>
          <a:p>
            <a:r>
              <a:rPr lang="en-AU" sz="1200" kern="1200" dirty="0">
                <a:solidFill>
                  <a:schemeClr val="tx1"/>
                </a:solidFill>
                <a:effectLst/>
                <a:latin typeface="+mn-lt"/>
                <a:ea typeface="+mn-ea"/>
                <a:cs typeface="+mn-cs"/>
              </a:rPr>
              <a:t>The school’s assets must only be used for school purposes and in the best interests of the school.</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school board needs to be aware of and manage conflicts of interest – not only at board-level but also for senior staff who are authorised to enter into contracts or financial commitments on behalf of the school.</a:t>
            </a:r>
            <a:endParaRPr lang="en-AU" dirty="0"/>
          </a:p>
        </p:txBody>
      </p:sp>
      <p:sp>
        <p:nvSpPr>
          <p:cNvPr id="4" name="Slide Number Placeholder 3"/>
          <p:cNvSpPr>
            <a:spLocks noGrp="1"/>
          </p:cNvSpPr>
          <p:nvPr>
            <p:ph type="sldNum" sz="quarter" idx="10"/>
          </p:nvPr>
        </p:nvSpPr>
        <p:spPr/>
        <p:txBody>
          <a:bodyPr/>
          <a:lstStyle/>
          <a:p>
            <a:fld id="{34259CE0-650A-494B-829D-8D2CCC20295E}" type="slidenum">
              <a:rPr lang="en-AU" smtClean="0"/>
              <a:t>26</a:t>
            </a:fld>
            <a:endParaRPr lang="en-AU" dirty="0"/>
          </a:p>
        </p:txBody>
      </p:sp>
    </p:spTree>
    <p:extLst>
      <p:ext uri="{BB962C8B-B14F-4D97-AF65-F5344CB8AC3E}">
        <p14:creationId xmlns:p14="http://schemas.microsoft.com/office/powerpoint/2010/main" val="1551312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Early learning centre</a:t>
            </a:r>
            <a:r>
              <a:rPr lang="en-US" b="0" dirty="0"/>
              <a:t> and </a:t>
            </a:r>
            <a:r>
              <a:rPr lang="en-US" b="1" dirty="0"/>
              <a:t>government funding</a:t>
            </a:r>
            <a:r>
              <a:rPr lang="en-US" b="0" dirty="0"/>
              <a:t> are defined in reg 5.</a:t>
            </a:r>
            <a:endParaRPr lang="en-AU" b="1" dirty="0"/>
          </a:p>
          <a:p>
            <a:endParaRPr lang="en-US" dirty="0"/>
          </a:p>
          <a:p>
            <a:r>
              <a:rPr lang="en-AU" sz="1200" kern="1200" dirty="0">
                <a:solidFill>
                  <a:schemeClr val="tx1"/>
                </a:solidFill>
                <a:effectLst/>
                <a:latin typeface="Times" pitchFamily="18" charset="0"/>
                <a:ea typeface="+mn-ea"/>
                <a:cs typeface="+mn-cs"/>
              </a:rPr>
              <a:t>The ELC must be an approved education and care service (within the meaning of the Education and Care Services National Law (Victoria)) and include a 3 or 4-year-old kindergarten program</a:t>
            </a:r>
          </a:p>
          <a:p>
            <a:r>
              <a:rPr lang="en-AU" sz="1200" kern="1200" dirty="0">
                <a:solidFill>
                  <a:schemeClr val="tx1"/>
                </a:solidFill>
                <a:effectLst/>
                <a:latin typeface="Times" pitchFamily="18" charset="0"/>
                <a:ea typeface="+mn-ea"/>
                <a:cs typeface="+mn-cs"/>
              </a:rPr>
              <a:t>The ELC must also be not-for-profit and operate as a feeder for enrolments to the school. </a:t>
            </a:r>
          </a:p>
          <a:p>
            <a:endParaRPr lang="en-AU" dirty="0"/>
          </a:p>
        </p:txBody>
      </p:sp>
      <p:sp>
        <p:nvSpPr>
          <p:cNvPr id="4" name="Slide Number Placeholder 3"/>
          <p:cNvSpPr>
            <a:spLocks noGrp="1"/>
          </p:cNvSpPr>
          <p:nvPr>
            <p:ph type="sldNum" sz="quarter" idx="5"/>
          </p:nvPr>
        </p:nvSpPr>
        <p:spPr/>
        <p:txBody>
          <a:bodyPr/>
          <a:lstStyle/>
          <a:p>
            <a:fld id="{34259CE0-650A-494B-829D-8D2CCC20295E}" type="slidenum">
              <a:rPr lang="en-AU" smtClean="0"/>
              <a:t>27</a:t>
            </a:fld>
            <a:endParaRPr lang="en-AU" dirty="0"/>
          </a:p>
        </p:txBody>
      </p:sp>
    </p:spTree>
    <p:extLst>
      <p:ext uri="{BB962C8B-B14F-4D97-AF65-F5344CB8AC3E}">
        <p14:creationId xmlns:p14="http://schemas.microsoft.com/office/powerpoint/2010/main" val="261854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addition to evidence that the ELC is an approved provider, the VRQA will look for evidence that:</a:t>
            </a:r>
          </a:p>
          <a:p>
            <a:r>
              <a:rPr lang="en-AU" dirty="0"/>
              <a:t>The ELC is a </a:t>
            </a:r>
            <a:r>
              <a:rPr lang="en-AU" b="1" dirty="0"/>
              <a:t>feeder </a:t>
            </a:r>
            <a:r>
              <a:rPr lang="en-AU" dirty="0"/>
              <a:t>for enrolments – this requires more than co-location of premises. </a:t>
            </a:r>
          </a:p>
          <a:p>
            <a:r>
              <a:rPr lang="en-AU" dirty="0"/>
              <a:t>The VRQA needs to be satisfied that the school is investing in the ELC with the intention of enrolling some (but not all) pre-school children into their primary school. </a:t>
            </a:r>
          </a:p>
          <a:p>
            <a:r>
              <a:rPr lang="en-AU" dirty="0"/>
              <a:t>Continuity of education services is an important consideration for the VRQA when looking at ELCs conducted by a school.</a:t>
            </a:r>
          </a:p>
          <a:p>
            <a:r>
              <a:rPr lang="en-AU" sz="1200" kern="1200" dirty="0">
                <a:solidFill>
                  <a:schemeClr val="tx1"/>
                </a:solidFill>
                <a:effectLst/>
                <a:latin typeface="Times" pitchFamily="18" charset="0"/>
                <a:ea typeface="+mn-ea"/>
                <a:cs typeface="+mn-cs"/>
              </a:rPr>
              <a:t>A co-educational ELC will be considered to be a feeder for enrolments for a single-sex school, provided children at the ELC enrol at the school. </a:t>
            </a:r>
            <a:endParaRPr lang="en-US" dirty="0"/>
          </a:p>
          <a:p>
            <a:endParaRPr lang="en-AU" dirty="0"/>
          </a:p>
          <a:p>
            <a:r>
              <a:rPr lang="en-AU" sz="1200" kern="1200" dirty="0">
                <a:solidFill>
                  <a:schemeClr val="tx1"/>
                </a:solidFill>
                <a:effectLst/>
                <a:latin typeface="Times" pitchFamily="18" charset="0"/>
                <a:ea typeface="+mn-ea"/>
                <a:cs typeface="+mn-cs"/>
              </a:rPr>
              <a:t>The VRQA guidelines also requires evidence from a non-government school operating or intending to operate an ELC. There must be evidence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school’s Constitution or rules including the ELC as a purpose and objective </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a published statement to the effect that a proportion of funds raised or fees collected by the school may be used to support the operation of the ELC. The statement must be published in general policies, such as the enrolment policy, enrolment agreement, fee schedule or policy, and promotional materials </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separate financial records for the school and ELC, with cross-subsidisation clearly identifiable</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copies of any loan or security arrangements entered into by the school for the purpose of constructing or maintaining ELC infrastructure or funding the ELC.</a:t>
            </a:r>
          </a:p>
        </p:txBody>
      </p:sp>
      <p:sp>
        <p:nvSpPr>
          <p:cNvPr id="4" name="Slide Number Placeholder 3"/>
          <p:cNvSpPr>
            <a:spLocks noGrp="1"/>
          </p:cNvSpPr>
          <p:nvPr>
            <p:ph type="sldNum" sz="quarter" idx="5"/>
          </p:nvPr>
        </p:nvSpPr>
        <p:spPr/>
        <p:txBody>
          <a:bodyPr/>
          <a:lstStyle/>
          <a:p>
            <a:fld id="{34259CE0-650A-494B-829D-8D2CCC20295E}" type="slidenum">
              <a:rPr lang="en-AU" smtClean="0"/>
              <a:t>28</a:t>
            </a:fld>
            <a:endParaRPr lang="en-AU" dirty="0"/>
          </a:p>
        </p:txBody>
      </p:sp>
    </p:spTree>
    <p:extLst>
      <p:ext uri="{BB962C8B-B14F-4D97-AF65-F5344CB8AC3E}">
        <p14:creationId xmlns:p14="http://schemas.microsoft.com/office/powerpoint/2010/main" val="498522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4259CE0-650A-494B-829D-8D2CCC20295E}" type="slidenum">
              <a:rPr lang="en-AU" smtClean="0"/>
              <a:t>29</a:t>
            </a:fld>
            <a:endParaRPr lang="en-AU" dirty="0"/>
          </a:p>
        </p:txBody>
      </p:sp>
    </p:spTree>
    <p:extLst>
      <p:ext uri="{BB962C8B-B14F-4D97-AF65-F5344CB8AC3E}">
        <p14:creationId xmlns:p14="http://schemas.microsoft.com/office/powerpoint/2010/main" val="266132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4259CE0-650A-494B-829D-8D2CCC20295E}" type="slidenum">
              <a:rPr lang="en-AU" smtClean="0"/>
              <a:t>3</a:t>
            </a:fld>
            <a:endParaRPr lang="en-AU" dirty="0"/>
          </a:p>
        </p:txBody>
      </p:sp>
    </p:spTree>
    <p:extLst>
      <p:ext uri="{BB962C8B-B14F-4D97-AF65-F5344CB8AC3E}">
        <p14:creationId xmlns:p14="http://schemas.microsoft.com/office/powerpoint/2010/main" val="2978606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solidFill>
                  <a:srgbClr val="FF0000"/>
                </a:solidFill>
              </a:rPr>
              <a:t>In addition to the minimum standards in the regulations, the VRQA has made guidelines that are also relevant to new school registration applications</a:t>
            </a:r>
          </a:p>
          <a:p>
            <a:endParaRPr lang="en-AU"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Times" pitchFamily="18" charset="0"/>
                <a:ea typeface="+mn-ea"/>
                <a:cs typeface="+mn-cs"/>
              </a:rPr>
              <a:t>The application must include a statutory declaration of the school's not-for-profit status executed by the chair of the school governing body</a:t>
            </a:r>
            <a:endParaRPr lang="en-AU" b="0" dirty="0">
              <a:solidFill>
                <a:srgbClr val="FF0000"/>
              </a:solidFill>
            </a:endParaRPr>
          </a:p>
          <a:p>
            <a:endParaRPr lang="en-AU" b="1" dirty="0">
              <a:solidFill>
                <a:srgbClr val="FF0000"/>
              </a:solidFill>
            </a:endParaRPr>
          </a:p>
          <a:p>
            <a:r>
              <a:rPr lang="en-AU" b="1" dirty="0">
                <a:solidFill>
                  <a:srgbClr val="FF0000"/>
                </a:solidFill>
              </a:rPr>
              <a:t>All agreements,</a:t>
            </a:r>
            <a:r>
              <a:rPr lang="en-AU" b="1" baseline="0" dirty="0">
                <a:solidFill>
                  <a:srgbClr val="FF0000"/>
                </a:solidFill>
              </a:rPr>
              <a:t> loans are to be executed or finalised.</a:t>
            </a:r>
          </a:p>
          <a:p>
            <a:r>
              <a:rPr lang="en-AU" sz="1200" kern="1200" dirty="0">
                <a:solidFill>
                  <a:schemeClr val="tx1"/>
                </a:solidFill>
                <a:effectLst/>
                <a:latin typeface="+mn-lt"/>
                <a:ea typeface="+mn-ea"/>
                <a:cs typeface="+mn-cs"/>
              </a:rPr>
              <a:t>When assessing whether a new school is capable of operating in accordance with the NFP minimum standard the VRQA would expect to see the written agreements between the school and its landlord or service providers that are genuine and commercially sound. </a:t>
            </a:r>
          </a:p>
          <a:p>
            <a:r>
              <a:rPr lang="en-AU" sz="1200" kern="1200" dirty="0">
                <a:solidFill>
                  <a:schemeClr val="tx1"/>
                </a:solidFill>
                <a:effectLst/>
                <a:latin typeface="Times" pitchFamily="18" charset="0"/>
                <a:ea typeface="+mn-ea"/>
                <a:cs typeface="+mn-cs"/>
              </a:rPr>
              <a:t>Such agreements may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Times" pitchFamily="18" charset="0"/>
                <a:ea typeface="+mn-ea"/>
                <a:cs typeface="+mn-cs"/>
              </a:rPr>
              <a:t>education services agreements including where the school contracts with another school, a registered training organisation or an organisation not registered as an education and training provider</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administrative, management and financial services agreements</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leases or licences for premises occupied or used by the school</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loans or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Times"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Times" pitchFamily="18" charset="0"/>
                <a:ea typeface="+mn-ea"/>
                <a:cs typeface="+mn-cs"/>
              </a:rPr>
              <a:t>If the proprietor of a non-government school operates or intends to operate an early learning centre as a feeder for school enrolments the VRQA guidelines requires evidence of:</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a published statement about whether school fees or other funds raised by the school may be used to subsidise the ELC’s operations. The statement may be published the enrolment policy or enrolment agreement, a fee schedule or policy, and school prospectus or handbook</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separate financial records for the school and ELC, with cross-subsidisation clearly identifiable</a:t>
            </a:r>
          </a:p>
          <a:p>
            <a:pPr marL="171450" lvl="0" indent="-171450">
              <a:buFont typeface="Arial" panose="020B0604020202020204" pitchFamily="34" charset="0"/>
              <a:buChar char="•"/>
            </a:pPr>
            <a:r>
              <a:rPr lang="en-AU" sz="1200" kern="1200" dirty="0">
                <a:solidFill>
                  <a:schemeClr val="tx1"/>
                </a:solidFill>
                <a:effectLst/>
                <a:latin typeface="Times" pitchFamily="18" charset="0"/>
                <a:ea typeface="+mn-ea"/>
                <a:cs typeface="+mn-cs"/>
              </a:rPr>
              <a:t>copies of any loan or security arrangements entered into by the school to fund the ELC’s infrastructure or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Times" pitchFamily="18" charset="0"/>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If the proprietor of the new school has, or intends to have, agreements with entities that have common owners or directors with the new school, the relationships need to be disclosed and conflict of interest managed as required by the VRQA Guidelines and the governance minimum standard. This will enable the VRQA to assess who controls the school and who may benefit from the way the school is proposed to be conducted.</a:t>
            </a:r>
          </a:p>
          <a:p>
            <a:r>
              <a:rPr lang="en-AU" sz="1200" kern="1200" dirty="0">
                <a:solidFill>
                  <a:schemeClr val="tx1"/>
                </a:solidFill>
                <a:effectLst/>
                <a:latin typeface="+mn-lt"/>
                <a:ea typeface="+mn-ea"/>
                <a:cs typeface="+mn-cs"/>
              </a:rPr>
              <a:t> </a:t>
            </a:r>
          </a:p>
          <a:p>
            <a:r>
              <a:rPr lang="en-AU" b="1" dirty="0">
                <a:solidFill>
                  <a:srgbClr val="FF0000"/>
                </a:solidFill>
              </a:rPr>
              <a:t>Related parties disclosed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Times" pitchFamily="18" charset="0"/>
                <a:ea typeface="+mn-ea"/>
                <a:cs typeface="+mn-cs"/>
              </a:rPr>
              <a:t>In addition to disclosing related corporate and commercial relationships, the application should also identify any family or personal relationships among the school’s board members, the school principal, and other senior employees of the school. </a:t>
            </a:r>
          </a:p>
          <a:p>
            <a:endParaRPr lang="en-AU" b="1" dirty="0">
              <a:solidFill>
                <a:srgbClr val="FF0000"/>
              </a:solidFill>
            </a:endParaRPr>
          </a:p>
        </p:txBody>
      </p:sp>
      <p:sp>
        <p:nvSpPr>
          <p:cNvPr id="4" name="Slide Number Placeholder 3"/>
          <p:cNvSpPr>
            <a:spLocks noGrp="1"/>
          </p:cNvSpPr>
          <p:nvPr>
            <p:ph type="sldNum" sz="quarter" idx="10"/>
          </p:nvPr>
        </p:nvSpPr>
        <p:spPr/>
        <p:txBody>
          <a:bodyPr/>
          <a:lstStyle/>
          <a:p>
            <a:fld id="{34259CE0-650A-494B-829D-8D2CCC20295E}" type="slidenum">
              <a:rPr lang="en-AU" smtClean="0"/>
              <a:t>30</a:t>
            </a:fld>
            <a:endParaRPr lang="en-AU" dirty="0"/>
          </a:p>
        </p:txBody>
      </p:sp>
    </p:spTree>
    <p:extLst>
      <p:ext uri="{BB962C8B-B14F-4D97-AF65-F5344CB8AC3E}">
        <p14:creationId xmlns:p14="http://schemas.microsoft.com/office/powerpoint/2010/main" val="3909969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A school must implement the following minimum child safety standards:</a:t>
            </a:r>
          </a:p>
          <a:p>
            <a:pPr marL="342900" indent="-342900">
              <a:buFont typeface="Arial" panose="020B0604020202020204" pitchFamily="34" charset="0"/>
              <a:buChar char="•"/>
            </a:pPr>
            <a:r>
              <a:rPr lang="en-AU" sz="1200" dirty="0"/>
              <a:t>Strategies to embed an organisational culture of child safety </a:t>
            </a:r>
          </a:p>
          <a:p>
            <a:pPr marL="342900" indent="-342900">
              <a:buFont typeface="Arial" panose="020B0604020202020204" pitchFamily="34" charset="0"/>
              <a:buChar char="•"/>
            </a:pPr>
            <a:r>
              <a:rPr lang="en-AU" sz="1200" dirty="0"/>
              <a:t>A child safety policy or statement of commitment to child safety</a:t>
            </a:r>
          </a:p>
          <a:p>
            <a:pPr marL="342900" indent="-342900">
              <a:buFont typeface="Arial" panose="020B0604020202020204" pitchFamily="34" charset="0"/>
              <a:buChar char="•"/>
            </a:pPr>
            <a:r>
              <a:rPr lang="en-AU" sz="1200" dirty="0"/>
              <a:t>A child safety code of conduct</a:t>
            </a:r>
          </a:p>
          <a:p>
            <a:pPr marL="342900" indent="-342900">
              <a:buFont typeface="Arial" panose="020B0604020202020204" pitchFamily="34" charset="0"/>
              <a:buChar char="•"/>
            </a:pPr>
            <a:r>
              <a:rPr lang="en-AU" sz="1200" dirty="0"/>
              <a:t>Screening, supervision, training, and other human resource practices that reduce the risk of child abuse </a:t>
            </a:r>
          </a:p>
          <a:p>
            <a:pPr marL="342900" indent="-342900">
              <a:buFont typeface="Arial" panose="020B0604020202020204" pitchFamily="34" charset="0"/>
              <a:buChar char="•"/>
            </a:pPr>
            <a:r>
              <a:rPr lang="en-AU" sz="1200" dirty="0"/>
              <a:t>Procedures for responding to and reporting suspected child abuse </a:t>
            </a:r>
          </a:p>
          <a:p>
            <a:pPr marL="342900" indent="-342900">
              <a:buFont typeface="Arial" panose="020B0604020202020204" pitchFamily="34" charset="0"/>
              <a:buChar char="•"/>
            </a:pPr>
            <a:r>
              <a:rPr lang="en-AU" sz="1200" dirty="0"/>
              <a:t>Strategies to identify and reduce or remove the risks of  child abuse </a:t>
            </a:r>
          </a:p>
          <a:p>
            <a:pPr marL="342900" indent="-342900">
              <a:buFont typeface="Arial" panose="020B0604020202020204" pitchFamily="34" charset="0"/>
              <a:buChar char="•"/>
            </a:pPr>
            <a:r>
              <a:rPr lang="en-AU" sz="1200" dirty="0"/>
              <a:t>Strategies to promote child participation and empowerment </a:t>
            </a:r>
          </a:p>
          <a:p>
            <a:endParaRPr lang="en-AU" sz="1200" dirty="0"/>
          </a:p>
          <a:p>
            <a:r>
              <a:rPr lang="en-AU" sz="1200" dirty="0"/>
              <a:t>Details the 57 requirements of a school to ensure child safety</a:t>
            </a:r>
          </a:p>
          <a:p>
            <a:endParaRPr lang="en-AU" dirty="0"/>
          </a:p>
        </p:txBody>
      </p:sp>
      <p:sp>
        <p:nvSpPr>
          <p:cNvPr id="4" name="Slide Number Placeholder 3"/>
          <p:cNvSpPr>
            <a:spLocks noGrp="1"/>
          </p:cNvSpPr>
          <p:nvPr>
            <p:ph type="sldNum" sz="quarter" idx="5"/>
          </p:nvPr>
        </p:nvSpPr>
        <p:spPr/>
        <p:txBody>
          <a:bodyPr/>
          <a:lstStyle/>
          <a:p>
            <a:fld id="{8E841BB7-A2A1-4E26-AEEE-E4D366E6693D}" type="slidenum">
              <a:rPr lang="en-AU" smtClean="0"/>
              <a:pPr/>
              <a:t>31</a:t>
            </a:fld>
            <a:endParaRPr lang="en-AU" dirty="0"/>
          </a:p>
        </p:txBody>
      </p:sp>
    </p:spTree>
    <p:extLst>
      <p:ext uri="{BB962C8B-B14F-4D97-AF65-F5344CB8AC3E}">
        <p14:creationId xmlns:p14="http://schemas.microsoft.com/office/powerpoint/2010/main" val="2710372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a:t>
            </a:r>
          </a:p>
          <a:p>
            <a:r>
              <a:rPr lang="en-US" dirty="0"/>
              <a:t>The Care, Safety and Welfare Minimum Standard encompasses a range of care, safety and welfare issues.</a:t>
            </a:r>
          </a:p>
          <a:p>
            <a:endParaRPr lang="en-US" dirty="0"/>
          </a:p>
          <a:p>
            <a:pPr marL="0" indent="0">
              <a:buFont typeface="Arial" panose="020B0604020202020204" pitchFamily="34" charset="0"/>
              <a:buNone/>
            </a:pPr>
            <a:r>
              <a:rPr lang="en-US" dirty="0"/>
              <a:t>The next section will focus on Duty of Care and Supervision, Child Safety, and Emergency Management.</a:t>
            </a:r>
          </a:p>
          <a:p>
            <a:pPr marL="0" indent="0">
              <a:buFont typeface="Arial" panose="020B0604020202020204" pitchFamily="34" charset="0"/>
              <a:buNone/>
            </a:pPr>
            <a:r>
              <a:rPr lang="en-US" dirty="0"/>
              <a:t>See Guidelines to the Minimum Standards on VRQA website for further information.</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0130A-419E-4AF8-94BF-04544CD513B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29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1363"/>
            <a:ext cx="6616700" cy="3722687"/>
          </a:xfrm>
        </p:spPr>
      </p:sp>
      <p:sp>
        <p:nvSpPr>
          <p:cNvPr id="3" name="Notes Placeholder 2"/>
          <p:cNvSpPr>
            <a:spLocks noGrp="1"/>
          </p:cNvSpPr>
          <p:nvPr>
            <p:ph type="body" idx="1"/>
          </p:nvPr>
        </p:nvSpPr>
        <p:spPr/>
        <p:txBody>
          <a:bodyPr/>
          <a:lstStyle/>
          <a:p>
            <a:r>
              <a:rPr lang="en-AU" dirty="0"/>
              <a:t>DW</a:t>
            </a:r>
          </a:p>
          <a:p>
            <a:r>
              <a:rPr lang="en-AU" dirty="0"/>
              <a:t>Duty of care cannot be delegated. School always holds this responsibility. The minimum standards note that a duty of care includes:</a:t>
            </a:r>
          </a:p>
          <a:p>
            <a:pPr marL="342900" lvl="0" indent="-342900">
              <a:lnSpc>
                <a:spcPct val="107000"/>
              </a:lnSpc>
              <a:spcAft>
                <a:spcPts val="565"/>
              </a:spcAft>
              <a:buClr>
                <a:srgbClr val="555559"/>
              </a:buClr>
              <a:buSzPts val="800"/>
              <a:buFont typeface="Courier New" panose="02070309020205020404" pitchFamily="49" charset="0"/>
              <a:buChar char="o"/>
            </a:pPr>
            <a:r>
              <a:rPr lang="en-AU" sz="1800" dirty="0">
                <a:solidFill>
                  <a:srgbClr val="555559"/>
                </a:solidFill>
                <a:effectLst/>
                <a:latin typeface="Arial" panose="020B0604020202020204" pitchFamily="34" charset="0"/>
                <a:ea typeface="Calibri" panose="020F0502020204030204" pitchFamily="34" charset="0"/>
              </a:rPr>
              <a:t>that it owes all students a duty of care to take reasonable measures to protect them from reasonably foreseeable risks of injury </a:t>
            </a:r>
          </a:p>
          <a:p>
            <a:pPr marL="342900" lvl="0" indent="-342900">
              <a:lnSpc>
                <a:spcPct val="107000"/>
              </a:lnSpc>
              <a:spcAft>
                <a:spcPts val="565"/>
              </a:spcAft>
              <a:buClr>
                <a:srgbClr val="555559"/>
              </a:buClr>
              <a:buSzPts val="800"/>
              <a:buFont typeface="Courier New" panose="02070309020205020404" pitchFamily="49" charset="0"/>
              <a:buChar char="o"/>
            </a:pPr>
            <a:r>
              <a:rPr lang="en-AU" sz="1800" dirty="0">
                <a:solidFill>
                  <a:srgbClr val="555559"/>
                </a:solidFill>
                <a:effectLst/>
                <a:latin typeface="Arial" panose="020B0604020202020204" pitchFamily="34" charset="0"/>
                <a:ea typeface="Calibri" panose="020F0502020204030204" pitchFamily="34" charset="0"/>
              </a:rPr>
              <a:t>that it owes a duty to take reasonable care that any student (and other persons) on the premises will not be injured or damaged because of the state of the premises, including things done or omitted to be done to the premises</a:t>
            </a:r>
          </a:p>
          <a:p>
            <a:pPr marL="342900" lvl="0" indent="-342900">
              <a:lnSpc>
                <a:spcPct val="107000"/>
              </a:lnSpc>
              <a:spcAft>
                <a:spcPts val="565"/>
              </a:spcAft>
              <a:buClr>
                <a:srgbClr val="555559"/>
              </a:buClr>
              <a:buSzPts val="800"/>
              <a:buFont typeface="Courier New" panose="02070309020205020404" pitchFamily="49" charset="0"/>
              <a:buChar char="o"/>
            </a:pPr>
            <a:r>
              <a:rPr lang="en-AU" sz="1800" dirty="0">
                <a:solidFill>
                  <a:srgbClr val="555559"/>
                </a:solidFill>
                <a:effectLst/>
                <a:latin typeface="Arial" panose="020B0604020202020204" pitchFamily="34" charset="0"/>
                <a:ea typeface="Calibri" panose="020F0502020204030204" pitchFamily="34" charset="0"/>
              </a:rPr>
              <a:t>that it owes a duty to take reasonable precautions to prevent the abuse of a child by an individual associated with the organisation</a:t>
            </a:r>
            <a:r>
              <a:rPr lang="en-AU" sz="1800" dirty="0">
                <a:solidFill>
                  <a:srgbClr val="53565A"/>
                </a:solidFill>
                <a:effectLst/>
                <a:latin typeface="Arial" panose="020B0604020202020204" pitchFamily="34" charset="0"/>
                <a:ea typeface="Calibri" panose="020F0502020204030204" pitchFamily="34" charset="0"/>
              </a:rPr>
              <a:t> while the child is under the care, supervision or authority of the organisation</a:t>
            </a:r>
            <a:endParaRPr lang="en-AU" sz="1800" dirty="0">
              <a:solidFill>
                <a:srgbClr val="555559"/>
              </a:solidFill>
              <a:effectLst/>
              <a:latin typeface="Arial" panose="020B0604020202020204" pitchFamily="34" charset="0"/>
              <a:ea typeface="Calibri" panose="020F0502020204030204" pitchFamily="34" charset="0"/>
            </a:endParaRPr>
          </a:p>
          <a:p>
            <a:pPr marL="342900" lvl="0" indent="-342900">
              <a:lnSpc>
                <a:spcPct val="107000"/>
              </a:lnSpc>
              <a:spcAft>
                <a:spcPts val="565"/>
              </a:spcAft>
              <a:buClr>
                <a:srgbClr val="555559"/>
              </a:buClr>
              <a:buSzPts val="800"/>
              <a:buFont typeface="Courier New" panose="02070309020205020404" pitchFamily="49" charset="0"/>
              <a:buChar char="o"/>
            </a:pPr>
            <a:r>
              <a:rPr lang="en-AU" sz="1800" dirty="0">
                <a:solidFill>
                  <a:srgbClr val="555559"/>
                </a:solidFill>
                <a:effectLst/>
                <a:latin typeface="Arial" panose="020B0604020202020204" pitchFamily="34" charset="0"/>
                <a:ea typeface="Calibri" panose="020F0502020204030204" pitchFamily="34" charset="0"/>
              </a:rPr>
              <a:t>that different and sometimes greater measures may need to be taken for younger students or students with disabilities to discharge this duty of care</a:t>
            </a:r>
          </a:p>
          <a:p>
            <a:pPr lvl="0"/>
            <a:endParaRPr lang="en-AU" dirty="0"/>
          </a:p>
          <a:p>
            <a:pPr lvl="0"/>
            <a:r>
              <a:rPr lang="en-AU" dirty="0"/>
              <a:t>Policies must be tailored to school. Must be consistent across policies E.g. yard duty areas.</a:t>
            </a:r>
          </a:p>
          <a:p>
            <a:pPr lvl="0"/>
            <a:endParaRPr lang="en-AU" dirty="0"/>
          </a:p>
          <a:p>
            <a:pPr lvl="0"/>
            <a:r>
              <a:rPr lang="en-AU" b="1" dirty="0"/>
              <a:t>Environment</a:t>
            </a:r>
          </a:p>
          <a:p>
            <a:pPr lvl="0"/>
            <a:r>
              <a:rPr lang="en-AU" dirty="0"/>
              <a:t>Supervision policy needs to consider the specific risks of the environment and 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Risks</a:t>
            </a:r>
            <a:r>
              <a:rPr lang="en-AU" baseline="0" dirty="0"/>
              <a:t> of being co-located with the secondary school. How separate? Risks posed by building on secondary site. </a:t>
            </a:r>
          </a:p>
          <a:p>
            <a:pPr marL="171450" lvl="0" indent="-171450">
              <a:buFont typeface="Arial" panose="020B0604020202020204" pitchFamily="34" charset="0"/>
              <a:buChar char="•"/>
            </a:pPr>
            <a:r>
              <a:rPr lang="en-AU" dirty="0"/>
              <a:t>Where are the “yard duty areas”? </a:t>
            </a:r>
          </a:p>
          <a:p>
            <a:pPr marL="171450" lvl="0" indent="-171450">
              <a:buFont typeface="Arial" panose="020B0604020202020204" pitchFamily="34" charset="0"/>
              <a:buChar char="•"/>
            </a:pPr>
            <a:r>
              <a:rPr lang="en-AU" dirty="0"/>
              <a:t>Is there good visibility?</a:t>
            </a:r>
            <a:r>
              <a:rPr lang="en-AU" baseline="0" dirty="0"/>
              <a:t> </a:t>
            </a:r>
          </a:p>
          <a:p>
            <a:pPr marL="171450" lvl="0" indent="-171450">
              <a:buFont typeface="Arial" panose="020B0604020202020204" pitchFamily="34" charset="0"/>
              <a:buChar char="•"/>
            </a:pPr>
            <a:r>
              <a:rPr lang="en-AU" baseline="0" dirty="0"/>
              <a:t>Any hot spots?</a:t>
            </a:r>
          </a:p>
          <a:p>
            <a:pPr marL="171450" lvl="0" indent="-171450">
              <a:buFont typeface="Arial" panose="020B0604020202020204" pitchFamily="34" charset="0"/>
              <a:buChar char="•"/>
            </a:pPr>
            <a:r>
              <a:rPr lang="en-AU" baseline="0" dirty="0"/>
              <a:t>Risks of bushland – snakes, bushfire, is there sufficient water supply?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Student</a:t>
            </a:r>
            <a:r>
              <a:rPr lang="en-US" b="1" baseline="0" dirty="0"/>
              <a:t> cohort </a:t>
            </a:r>
            <a:endParaRPr lang="en-AU" b="1" baseline="0" dirty="0"/>
          </a:p>
          <a:p>
            <a:pPr marL="171450" lvl="0" indent="-171450">
              <a:buFont typeface="Arial" panose="020B0604020202020204" pitchFamily="34" charset="0"/>
              <a:buChar char="•"/>
            </a:pPr>
            <a:r>
              <a:rPr lang="en-AU" baseline="0" dirty="0"/>
              <a:t>Needs of students in wheelchairs – can they move safely around school. </a:t>
            </a:r>
          </a:p>
          <a:p>
            <a:pPr marL="171450" lvl="0" indent="-171450">
              <a:buFont typeface="Arial" panose="020B0604020202020204" pitchFamily="34" charset="0"/>
              <a:buChar char="•"/>
            </a:pPr>
            <a:r>
              <a:rPr lang="en-AU" baseline="0" dirty="0"/>
              <a:t>Neurodiverse Children may be inclined to abscond. How ensure remain within school grounds?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437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DW</a:t>
            </a:r>
          </a:p>
          <a:p>
            <a:r>
              <a:rPr lang="en-AU" dirty="0"/>
              <a:t>Now let’s look at another Case Study, a prospective Independent Primary School located in a rural setting that is on the Bushfire-at-Risk Register. It is to be co-located on a site with an established secondary school that is currently being renovated.</a:t>
            </a:r>
          </a:p>
          <a:p>
            <a:endParaRPr lang="en-AU" dirty="0"/>
          </a:p>
          <a:p>
            <a:r>
              <a:rPr lang="en-AU" dirty="0"/>
              <a:t>Three of the prospective students have been diagnosed as being neurodiverse, one student has a physical disability, and two students identify as First Nations. </a:t>
            </a:r>
          </a:p>
          <a:p>
            <a:endParaRPr lang="en-AU" dirty="0"/>
          </a:p>
          <a:p>
            <a:r>
              <a:rPr lang="en-AU" dirty="0"/>
              <a:t>As discussed before, all schools need to consider what reasonable adjustments their student cohort might need, and the specific challenges that exist in your proposed school site.</a:t>
            </a:r>
          </a:p>
          <a:p>
            <a:r>
              <a:rPr lang="en-AU" dirty="0"/>
              <a:t>The provided supervision policy is generic, and has not considered the environmental risks posed by the School. There are references to yard duty areas which are no evidence on the provided floor plan or map of the school.</a:t>
            </a:r>
          </a:p>
          <a:p>
            <a:endParaRPr lang="en-AU" dirty="0"/>
          </a:p>
          <a:p>
            <a:r>
              <a:rPr lang="en-AU" dirty="0"/>
              <a:t>The suite of child safety policies and procedures have not be contextualised for the anticipated student cohort. While a Child Safety Officer will be appointed at the school, there is no information about who that person would report to – whether it’s to the school governing body or school board on safety matters.</a:t>
            </a:r>
          </a:p>
          <a:p>
            <a:endParaRPr lang="en-AU" dirty="0"/>
          </a:p>
          <a:p>
            <a:r>
              <a:rPr lang="en-AU" dirty="0"/>
              <a:t>The provided Emergency Management Plan appears to have been copied from another school as references another school in the footer of the EMP, and in several places within the EMP.</a:t>
            </a:r>
          </a:p>
          <a:p>
            <a:r>
              <a:rPr lang="en-AU" dirty="0"/>
              <a:t>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0130A-419E-4AF8-94BF-04544CD513B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470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DW</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How ensure staff understand obligations? Must provide professional development</a:t>
            </a:r>
          </a:p>
          <a:p>
            <a:pPr marL="171450" indent="-171450">
              <a:buFont typeface="Arial" panose="020B0604020202020204" pitchFamily="34" charset="0"/>
              <a:buChar char="•"/>
            </a:pPr>
            <a:r>
              <a:rPr lang="en-AU" dirty="0"/>
              <a:t>Mandatory reporting </a:t>
            </a:r>
          </a:p>
          <a:p>
            <a:pPr marL="628650" lvl="1" indent="-171450">
              <a:buFont typeface="Courier New" panose="02070309020205020404" pitchFamily="49" charset="0"/>
              <a:buChar char="o"/>
            </a:pPr>
            <a:r>
              <a:rPr lang="en-AU" dirty="0"/>
              <a:t>List of reporters must include school counsellors and Ministers of Religion. Form a belief on ‘reasonable grounds.’</a:t>
            </a:r>
          </a:p>
          <a:p>
            <a:pPr marL="171450" indent="-171450">
              <a:buFont typeface="Arial" panose="020B0604020202020204" pitchFamily="34" charset="0"/>
              <a:buChar char="•"/>
            </a:pPr>
            <a:r>
              <a:rPr lang="en-AU" dirty="0"/>
              <a:t>Refer to </a:t>
            </a:r>
          </a:p>
          <a:p>
            <a:pPr marL="628650" lvl="1" indent="-171450">
              <a:buFont typeface="Courier New" panose="02070309020205020404" pitchFamily="49" charset="0"/>
              <a:buChar char="o"/>
            </a:pPr>
            <a:r>
              <a:rPr lang="en-AU" dirty="0"/>
              <a:t>Department of Families, Fairness and Housing</a:t>
            </a:r>
          </a:p>
          <a:p>
            <a:pPr marL="628650" lvl="1" indent="-171450">
              <a:buFont typeface="Courier New" panose="02070309020205020404" pitchFamily="49" charset="0"/>
              <a:buChar char="o"/>
            </a:pPr>
            <a:r>
              <a:rPr lang="en-AU" dirty="0"/>
              <a:t>Department of Justice</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0130A-419E-4AF8-94BF-04544CD513B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151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DW</a:t>
            </a:r>
          </a:p>
        </p:txBody>
      </p:sp>
      <p:sp>
        <p:nvSpPr>
          <p:cNvPr id="4" name="Slide Number Placeholder 3"/>
          <p:cNvSpPr>
            <a:spLocks noGrp="1"/>
          </p:cNvSpPr>
          <p:nvPr>
            <p:ph type="sldNum" sz="quarter" idx="5"/>
          </p:nvPr>
        </p:nvSpPr>
        <p:spPr/>
        <p:txBody>
          <a:bodyPr/>
          <a:lstStyle/>
          <a:p>
            <a:fld id="{34259CE0-650A-494B-829D-8D2CCC20295E}" type="slidenum">
              <a:rPr lang="en-AU" smtClean="0"/>
              <a:t>36</a:t>
            </a:fld>
            <a:endParaRPr lang="en-AU" dirty="0"/>
          </a:p>
        </p:txBody>
      </p:sp>
    </p:spTree>
    <p:extLst>
      <p:ext uri="{BB962C8B-B14F-4D97-AF65-F5344CB8AC3E}">
        <p14:creationId xmlns:p14="http://schemas.microsoft.com/office/powerpoint/2010/main" val="469680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1363"/>
            <a:ext cx="6616700" cy="3722687"/>
          </a:xfrm>
        </p:spPr>
      </p:sp>
      <p:sp>
        <p:nvSpPr>
          <p:cNvPr id="3" name="Notes Placeholder 2"/>
          <p:cNvSpPr>
            <a:spLocks noGrp="1"/>
          </p:cNvSpPr>
          <p:nvPr>
            <p:ph type="body" idx="1"/>
          </p:nvPr>
        </p:nvSpPr>
        <p:spPr/>
        <p:txBody>
          <a:bodyPr/>
          <a:lstStyle/>
          <a:p>
            <a:r>
              <a:rPr lang="en-AU" dirty="0"/>
              <a:t>DW – </a:t>
            </a:r>
          </a:p>
          <a:p>
            <a:endParaRPr lang="en-AU" dirty="0"/>
          </a:p>
          <a:p>
            <a:r>
              <a:rPr lang="en-AU" dirty="0"/>
              <a:t>Recommend using the tools and examples available on the CSS page - https://www.vic.gov.au/child-safe-standards-schools-and-school-boarding-premises </a:t>
            </a:r>
          </a:p>
          <a:p>
            <a:endParaRPr lang="en-AU" dirty="0"/>
          </a:p>
          <a:p>
            <a:r>
              <a:rPr lang="en-AU" dirty="0"/>
              <a:t>Including: “Child Safe Standards Action List – non-government schools (DOCX, 386KB)“</a:t>
            </a:r>
          </a:p>
          <a:p>
            <a:r>
              <a:rPr lang="en-AU" dirty="0"/>
              <a:t>https://www.education.vic.gov.au/Documents/about/programs/health/protect/2022_CSS_Action_list_non_gov_schools.docx</a:t>
            </a:r>
          </a:p>
          <a:p>
            <a:endParaRPr lang="en-AU" dirty="0"/>
          </a:p>
          <a:p>
            <a:r>
              <a:rPr lang="en-AU" dirty="0"/>
              <a:t>DW &gt; CT to handover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243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AU" dirty="0"/>
              <a:t>CT to Handover to KW</a:t>
            </a:r>
          </a:p>
        </p:txBody>
      </p:sp>
      <p:sp>
        <p:nvSpPr>
          <p:cNvPr id="4" name="Slide Number Placeholder 3"/>
          <p:cNvSpPr>
            <a:spLocks noGrp="1"/>
          </p:cNvSpPr>
          <p:nvPr>
            <p:ph type="sldNum" sz="quarter" idx="10"/>
          </p:nvPr>
        </p:nvSpPr>
        <p:spPr/>
        <p:txBody>
          <a:bodyPr/>
          <a:lstStyle/>
          <a:p>
            <a:fld id="{28F283B8-5F8F-4DAA-A077-ECDDAE5E476E}" type="slidenum">
              <a:rPr lang="en-AU" smtClean="0"/>
              <a:t>38</a:t>
            </a:fld>
            <a:endParaRPr lang="en-AU" dirty="0"/>
          </a:p>
        </p:txBody>
      </p:sp>
    </p:spTree>
    <p:extLst>
      <p:ext uri="{BB962C8B-B14F-4D97-AF65-F5344CB8AC3E}">
        <p14:creationId xmlns:p14="http://schemas.microsoft.com/office/powerpoint/2010/main" val="3331111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CT to handover to ISV Team</a:t>
            </a:r>
          </a:p>
        </p:txBody>
      </p:sp>
      <p:sp>
        <p:nvSpPr>
          <p:cNvPr id="4" name="Slide Number Placeholder 3"/>
          <p:cNvSpPr>
            <a:spLocks noGrp="1"/>
          </p:cNvSpPr>
          <p:nvPr>
            <p:ph type="sldNum" sz="quarter" idx="5"/>
          </p:nvPr>
        </p:nvSpPr>
        <p:spPr/>
        <p:txBody>
          <a:bodyPr/>
          <a:lstStyle/>
          <a:p>
            <a:fld id="{34259CE0-650A-494B-829D-8D2CCC20295E}" type="slidenum">
              <a:rPr lang="en-AU" smtClean="0"/>
              <a:t>39</a:t>
            </a:fld>
            <a:endParaRPr lang="en-AU" dirty="0"/>
          </a:p>
        </p:txBody>
      </p:sp>
    </p:spTree>
    <p:extLst>
      <p:ext uri="{BB962C8B-B14F-4D97-AF65-F5344CB8AC3E}">
        <p14:creationId xmlns:p14="http://schemas.microsoft.com/office/powerpoint/2010/main" val="2836218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Calibri" panose="020F0502020204030204" pitchFamily="34" charset="0"/>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Set the scene for the presentations:</a:t>
            </a:r>
            <a:endParaRPr lang="en-AU"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VCAA and permission to teach</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Minimum standard requirements (governance, not-for-profit)</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Case studies to expand upon the minimum standards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Child safe standards / MO 1359</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Regulation of school boarding premises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ISV and independent school funding</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DE: support and funding available to non-government schools</a:t>
            </a:r>
          </a:p>
          <a:p>
            <a:pPr marL="742950" lvl="1" indent="-285750">
              <a:lnSpc>
                <a:spcPct val="107000"/>
              </a:lnSpc>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Registration process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59CE0-650A-494B-829D-8D2CCC20295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180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CT onwards</a:t>
            </a:r>
          </a:p>
        </p:txBody>
      </p:sp>
      <p:sp>
        <p:nvSpPr>
          <p:cNvPr id="4" name="Slide Number Placeholder 3"/>
          <p:cNvSpPr>
            <a:spLocks noGrp="1"/>
          </p:cNvSpPr>
          <p:nvPr>
            <p:ph type="sldNum" sz="quarter" idx="5"/>
          </p:nvPr>
        </p:nvSpPr>
        <p:spPr/>
        <p:txBody>
          <a:bodyPr/>
          <a:lstStyle/>
          <a:p>
            <a:fld id="{34259CE0-650A-494B-829D-8D2CCC20295E}" type="slidenum">
              <a:rPr lang="en-AU" smtClean="0"/>
              <a:t>40</a:t>
            </a:fld>
            <a:endParaRPr lang="en-AU" dirty="0"/>
          </a:p>
        </p:txBody>
      </p:sp>
    </p:spTree>
    <p:extLst>
      <p:ext uri="{BB962C8B-B14F-4D97-AF65-F5344CB8AC3E}">
        <p14:creationId xmlns:p14="http://schemas.microsoft.com/office/powerpoint/2010/main" val="2960908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latin typeface="+mn-lt"/>
              </a:rPr>
              <a:t>The purpose of this meeting is to provide you with information/guidance about: </a:t>
            </a:r>
          </a:p>
          <a:p>
            <a:pPr marL="171450" indent="-171450">
              <a:buFont typeface="Arial" pitchFamily="34" charset="0"/>
              <a:buChar char="•"/>
              <a:defRPr/>
            </a:pPr>
            <a:r>
              <a:rPr lang="en-AU" dirty="0">
                <a:latin typeface="+mn-lt"/>
              </a:rPr>
              <a:t>any areas of concern related to your proposal</a:t>
            </a:r>
          </a:p>
          <a:p>
            <a:pPr marL="171450" indent="-171450">
              <a:buFont typeface="Arial" pitchFamily="34" charset="0"/>
              <a:buChar char="•"/>
              <a:defRPr/>
            </a:pPr>
            <a:r>
              <a:rPr lang="en-AU" dirty="0">
                <a:latin typeface="+mn-lt"/>
              </a:rPr>
              <a:t>what is required in order to submit a complete application</a:t>
            </a:r>
          </a:p>
          <a:p>
            <a:pPr marL="171450" indent="-171450">
              <a:buFont typeface="Arial" pitchFamily="34" charset="0"/>
              <a:buChar char="•"/>
              <a:defRPr/>
            </a:pPr>
            <a:r>
              <a:rPr lang="en-AU" dirty="0">
                <a:latin typeface="+mn-lt"/>
              </a:rPr>
              <a:t>VRQA assessment and decision-making processes</a:t>
            </a:r>
          </a:p>
          <a:p>
            <a:pPr marL="171450" indent="-171450">
              <a:buFont typeface="Arial" pitchFamily="34" charset="0"/>
              <a:buChar char="•"/>
              <a:defRPr/>
            </a:pPr>
            <a:r>
              <a:rPr lang="en-AU" dirty="0">
                <a:latin typeface="+mn-lt"/>
              </a:rPr>
              <a:t>timelines for submission of documentation</a:t>
            </a:r>
          </a:p>
          <a:p>
            <a:pPr marL="171450" indent="-171450">
              <a:buFont typeface="Arial" pitchFamily="34" charset="0"/>
              <a:buChar char="•"/>
              <a:defRPr/>
            </a:pPr>
            <a:endParaRPr lang="en-AU" dirty="0">
              <a:latin typeface="+mn-lt"/>
            </a:endParaRPr>
          </a:p>
          <a:p>
            <a:pPr marL="0" indent="0">
              <a:buFont typeface="Arial" pitchFamily="34" charset="0"/>
              <a:buNone/>
              <a:defRPr/>
            </a:pPr>
            <a:r>
              <a:rPr lang="en-AU" b="1" dirty="0">
                <a:latin typeface="+mn-lt"/>
              </a:rPr>
              <a:t>The VRQA expects to conduct meetings (either online or face to face) between mid-April and beginning May (1 hour each). </a:t>
            </a:r>
          </a:p>
        </p:txBody>
      </p:sp>
      <p:sp>
        <p:nvSpPr>
          <p:cNvPr id="4" name="Slide Number Placeholder 3"/>
          <p:cNvSpPr>
            <a:spLocks noGrp="1"/>
          </p:cNvSpPr>
          <p:nvPr>
            <p:ph type="sldNum" sz="quarter" idx="10"/>
          </p:nvPr>
        </p:nvSpPr>
        <p:spPr/>
        <p:txBody>
          <a:bodyPr/>
          <a:lstStyle/>
          <a:p>
            <a:fld id="{34259CE0-650A-494B-829D-8D2CCC20295E}" type="slidenum">
              <a:rPr lang="en-AU" smtClean="0"/>
              <a:t>41</a:t>
            </a:fld>
            <a:endParaRPr lang="en-AU" dirty="0"/>
          </a:p>
        </p:txBody>
      </p:sp>
    </p:spTree>
    <p:extLst>
      <p:ext uri="{BB962C8B-B14F-4D97-AF65-F5344CB8AC3E}">
        <p14:creationId xmlns:p14="http://schemas.microsoft.com/office/powerpoint/2010/main" val="1903352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Ensure all documents are completed and signed where applicable, e.g. don’t miss anything that’s explicitly outlined in the Ministerial Orders</a:t>
            </a:r>
          </a:p>
          <a:p>
            <a:endParaRPr lang="en-AU" dirty="0"/>
          </a:p>
          <a:p>
            <a:r>
              <a:rPr lang="en-AU" dirty="0"/>
              <a:t>Some documentation can be submitted at a later date:</a:t>
            </a:r>
          </a:p>
          <a:p>
            <a:pPr marL="171450" indent="-171450">
              <a:buFont typeface="Arial" panose="020B0604020202020204" pitchFamily="34" charset="0"/>
              <a:buChar char="•"/>
            </a:pPr>
            <a:r>
              <a:rPr lang="en-AU" dirty="0"/>
              <a:t>Occupancy Certificate /essential services register, if the school is building</a:t>
            </a:r>
          </a:p>
          <a:p>
            <a:pPr marL="171450" indent="-171450">
              <a:buFont typeface="Arial" panose="020B0604020202020204" pitchFamily="34" charset="0"/>
              <a:buChar char="•"/>
            </a:pPr>
            <a:r>
              <a:rPr lang="en-AU" dirty="0"/>
              <a:t>Teacher registrations if the school is employing new staff </a:t>
            </a:r>
          </a:p>
          <a:p>
            <a:pPr marL="171450" indent="-171450">
              <a:buFont typeface="Arial" panose="020B0604020202020204" pitchFamily="34" charset="0"/>
              <a:buChar char="•"/>
            </a:pPr>
            <a:r>
              <a:rPr lang="en-AU" dirty="0"/>
              <a:t>Final student numbers</a:t>
            </a:r>
          </a:p>
          <a:p>
            <a:r>
              <a:rPr lang="en-AU" dirty="0"/>
              <a:t>In your best interests to organise well.</a:t>
            </a:r>
          </a:p>
          <a:p>
            <a:endParaRPr lang="en-AU" dirty="0"/>
          </a:p>
        </p:txBody>
      </p:sp>
      <p:sp>
        <p:nvSpPr>
          <p:cNvPr id="4" name="Slide Number Placeholder 3"/>
          <p:cNvSpPr>
            <a:spLocks noGrp="1"/>
          </p:cNvSpPr>
          <p:nvPr>
            <p:ph type="sldNum" sz="quarter" idx="10"/>
          </p:nvPr>
        </p:nvSpPr>
        <p:spPr/>
        <p:txBody>
          <a:bodyPr/>
          <a:lstStyle/>
          <a:p>
            <a:fld id="{34259CE0-650A-494B-829D-8D2CCC20295E}" type="slidenum">
              <a:rPr lang="en-AU" smtClean="0"/>
              <a:t>42</a:t>
            </a:fld>
            <a:endParaRPr lang="en-AU" dirty="0"/>
          </a:p>
        </p:txBody>
      </p:sp>
    </p:spTree>
    <p:extLst>
      <p:ext uri="{BB962C8B-B14F-4D97-AF65-F5344CB8AC3E}">
        <p14:creationId xmlns:p14="http://schemas.microsoft.com/office/powerpoint/2010/main" val="26794373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VRQA will then assess the application against relevant minimum standards. This may include the use of an approved VRQA panel reviewer and will likely include a site visit of your school.</a:t>
            </a:r>
          </a:p>
          <a:p>
            <a:endParaRPr lang="en-AU" dirty="0"/>
          </a:p>
          <a:p>
            <a:r>
              <a:rPr lang="en-AU" dirty="0"/>
              <a:t>Once the initial assessment of your application has been complete, any identified non-compliances will be presented to you in a rectification plan which will clearly explain why your application has been found to be non-compliant against a particular standard, and what steps need to be taken to be found compliant.</a:t>
            </a:r>
          </a:p>
          <a:p>
            <a:endParaRPr lang="en-AU" dirty="0"/>
          </a:p>
          <a:p>
            <a:r>
              <a:rPr lang="en-AU" dirty="0"/>
              <a:t>If the non-compliances are serious or critical in nature, the VRQA may wish to meet with you to discuss these to give you an opportunity to ask or answer any questions. You will be given an appropriate amount of time to make a further submission to the VRQA in response to the rectification plan.</a:t>
            </a:r>
          </a:p>
        </p:txBody>
      </p:sp>
      <p:sp>
        <p:nvSpPr>
          <p:cNvPr id="4" name="Slide Number Placeholder 3"/>
          <p:cNvSpPr>
            <a:spLocks noGrp="1"/>
          </p:cNvSpPr>
          <p:nvPr>
            <p:ph type="sldNum" sz="quarter" idx="10"/>
          </p:nvPr>
        </p:nvSpPr>
        <p:spPr/>
        <p:txBody>
          <a:bodyPr/>
          <a:lstStyle/>
          <a:p>
            <a:fld id="{34259CE0-650A-494B-829D-8D2CCC20295E}" type="slidenum">
              <a:rPr lang="en-AU" smtClean="0"/>
              <a:t>43</a:t>
            </a:fld>
            <a:endParaRPr lang="en-AU" dirty="0"/>
          </a:p>
        </p:txBody>
      </p:sp>
    </p:spTree>
    <p:extLst>
      <p:ext uri="{BB962C8B-B14F-4D97-AF65-F5344CB8AC3E}">
        <p14:creationId xmlns:p14="http://schemas.microsoft.com/office/powerpoint/2010/main" val="164682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actual decision on whether your application is approved, and your proposed school is registered in Victoria is made by the authorised delegate under the ETRA. In 2024, this may be the Deputy CEO, Schools or VRQA CEO.</a:t>
            </a:r>
          </a:p>
          <a:p>
            <a:endParaRPr lang="en-AU" dirty="0"/>
          </a:p>
          <a:p>
            <a:r>
              <a:rPr lang="en-AU" dirty="0"/>
              <a:t>You will be informed of the decision in writing, and it will have been made in accordance with procedural fairness and the Victorian Charter of Human Rights.</a:t>
            </a:r>
          </a:p>
          <a:p>
            <a:endParaRPr lang="en-AU" dirty="0"/>
          </a:p>
          <a:p>
            <a:r>
              <a:rPr lang="en-AU" dirty="0"/>
              <a:t>Any applicant whose interests are affected by any decisions made by the VRQA is able to explore avenues of appeal through VCAT.</a:t>
            </a:r>
          </a:p>
        </p:txBody>
      </p:sp>
      <p:sp>
        <p:nvSpPr>
          <p:cNvPr id="4" name="Slide Number Placeholder 3"/>
          <p:cNvSpPr>
            <a:spLocks noGrp="1"/>
          </p:cNvSpPr>
          <p:nvPr>
            <p:ph type="sldNum" sz="quarter" idx="10"/>
          </p:nvPr>
        </p:nvSpPr>
        <p:spPr/>
        <p:txBody>
          <a:bodyPr/>
          <a:lstStyle/>
          <a:p>
            <a:fld id="{34259CE0-650A-494B-829D-8D2CCC20295E}" type="slidenum">
              <a:rPr lang="en-AU" smtClean="0"/>
              <a:t>44</a:t>
            </a:fld>
            <a:endParaRPr lang="en-AU" dirty="0"/>
          </a:p>
        </p:txBody>
      </p:sp>
    </p:spTree>
    <p:extLst>
      <p:ext uri="{BB962C8B-B14F-4D97-AF65-F5344CB8AC3E}">
        <p14:creationId xmlns:p14="http://schemas.microsoft.com/office/powerpoint/2010/main" val="2997578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VRQA does not provide a consultancy service to schools</a:t>
            </a:r>
            <a:r>
              <a:rPr lang="en-AU" baseline="0" dirty="0"/>
              <a:t> or legal advice. </a:t>
            </a:r>
          </a:p>
          <a:p>
            <a:pPr rtl="0"/>
            <a:r>
              <a:rPr lang="en-AU" sz="1200" kern="1200" dirty="0">
                <a:solidFill>
                  <a:schemeClr val="tx1"/>
                </a:solidFill>
                <a:effectLst/>
                <a:latin typeface="+mn-lt"/>
                <a:ea typeface="+mn-ea"/>
                <a:cs typeface="+mn-cs"/>
              </a:rPr>
              <a:t>- Ensure that all members of the school governing body have read and understood the relevant school governing documents such as the Constitution, Charters, Delegations, fit and proper and NFP definitions</a:t>
            </a:r>
          </a:p>
          <a:p>
            <a:pPr rtl="0"/>
            <a:r>
              <a:rPr lang="en-AU" sz="1200" kern="1200" dirty="0">
                <a:solidFill>
                  <a:schemeClr val="tx1"/>
                </a:solidFill>
                <a:effectLst/>
                <a:latin typeface="+mn-lt"/>
                <a:ea typeface="+mn-ea"/>
                <a:cs typeface="+mn-cs"/>
              </a:rPr>
              <a:t>- Read and re-read your policies and procedures to ensure that the information provided is consistent (</a:t>
            </a:r>
            <a:r>
              <a:rPr lang="en-AU" sz="1200" i="1" kern="1200" dirty="0">
                <a:solidFill>
                  <a:schemeClr val="tx1"/>
                </a:solidFill>
                <a:effectLst/>
                <a:latin typeface="+mn-lt"/>
                <a:ea typeface="+mn-ea"/>
                <a:cs typeface="+mn-cs"/>
              </a:rPr>
              <a:t>undertake a quality assurance check of your documents + check for completion</a:t>
            </a:r>
            <a:r>
              <a:rPr lang="en-AU" sz="1200" kern="1200" dirty="0">
                <a:solidFill>
                  <a:schemeClr val="tx1"/>
                </a:solidFill>
                <a:effectLst/>
                <a:latin typeface="+mn-lt"/>
                <a:ea typeface="+mn-ea"/>
                <a:cs typeface="+mn-cs"/>
              </a:rPr>
              <a:t>)</a:t>
            </a:r>
          </a:p>
          <a:p>
            <a:pPr rtl="0"/>
            <a:r>
              <a:rPr lang="en-AU" sz="1200" kern="1200" dirty="0">
                <a:solidFill>
                  <a:schemeClr val="tx1"/>
                </a:solidFill>
                <a:effectLst/>
                <a:latin typeface="+mn-lt"/>
                <a:ea typeface="+mn-ea"/>
                <a:cs typeface="+mn-cs"/>
              </a:rPr>
              <a:t>- Ensure your policies and procedures are contextualised to reflect the needs of your student cohort, the curriculum and co-curricular programs you intend to deliver and that it is consistent with the school's philosophy</a:t>
            </a:r>
          </a:p>
          <a:p>
            <a:endParaRPr lang="en-AU" dirty="0"/>
          </a:p>
          <a:p>
            <a:endParaRPr lang="en-AU" dirty="0"/>
          </a:p>
        </p:txBody>
      </p:sp>
      <p:sp>
        <p:nvSpPr>
          <p:cNvPr id="4" name="Slide Number Placeholder 3"/>
          <p:cNvSpPr>
            <a:spLocks noGrp="1"/>
          </p:cNvSpPr>
          <p:nvPr>
            <p:ph type="sldNum" sz="quarter" idx="10"/>
          </p:nvPr>
        </p:nvSpPr>
        <p:spPr/>
        <p:txBody>
          <a:bodyPr/>
          <a:lstStyle/>
          <a:p>
            <a:fld id="{34259CE0-650A-494B-829D-8D2CCC20295E}" type="slidenum">
              <a:rPr lang="en-AU" smtClean="0"/>
              <a:t>45</a:t>
            </a:fld>
            <a:endParaRPr lang="en-AU" dirty="0"/>
          </a:p>
        </p:txBody>
      </p:sp>
    </p:spTree>
    <p:extLst>
      <p:ext uri="{BB962C8B-B14F-4D97-AF65-F5344CB8AC3E}">
        <p14:creationId xmlns:p14="http://schemas.microsoft.com/office/powerpoint/2010/main" val="1993242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Relevant forms and Guidelines</a:t>
            </a:r>
            <a:r>
              <a:rPr lang="en-AU" baseline="0" dirty="0"/>
              <a:t> to the Minimum Standards and Requirements for School Registration are available on the VRQA website </a:t>
            </a:r>
            <a:endParaRPr lang="en-AU" dirty="0"/>
          </a:p>
          <a:p>
            <a:endParaRPr lang="en-AU" dirty="0"/>
          </a:p>
        </p:txBody>
      </p:sp>
      <p:sp>
        <p:nvSpPr>
          <p:cNvPr id="4" name="Slide Number Placeholder 3"/>
          <p:cNvSpPr>
            <a:spLocks noGrp="1"/>
          </p:cNvSpPr>
          <p:nvPr>
            <p:ph type="sldNum" sz="quarter" idx="5"/>
          </p:nvPr>
        </p:nvSpPr>
        <p:spPr/>
        <p:txBody>
          <a:bodyPr/>
          <a:lstStyle/>
          <a:p>
            <a:fld id="{34259CE0-650A-494B-829D-8D2CCC20295E}" type="slidenum">
              <a:rPr lang="en-AU" smtClean="0"/>
              <a:t>46</a:t>
            </a:fld>
            <a:endParaRPr lang="en-AU" dirty="0"/>
          </a:p>
        </p:txBody>
      </p:sp>
    </p:spTree>
    <p:extLst>
      <p:ext uri="{BB962C8B-B14F-4D97-AF65-F5344CB8AC3E}">
        <p14:creationId xmlns:p14="http://schemas.microsoft.com/office/powerpoint/2010/main" val="3438278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4259CE0-650A-494B-829D-8D2CCC20295E}" type="slidenum">
              <a:rPr lang="en-AU" smtClean="0"/>
              <a:t>5</a:t>
            </a:fld>
            <a:endParaRPr lang="en-AU" dirty="0"/>
          </a:p>
        </p:txBody>
      </p:sp>
    </p:spTree>
    <p:extLst>
      <p:ext uri="{BB962C8B-B14F-4D97-AF65-F5344CB8AC3E}">
        <p14:creationId xmlns:p14="http://schemas.microsoft.com/office/powerpoint/2010/main" val="13019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4259CE0-650A-494B-829D-8D2CCC20295E}" type="slidenum">
              <a:rPr lang="en-AU" smtClean="0"/>
              <a:t>6</a:t>
            </a:fld>
            <a:endParaRPr lang="en-AU" dirty="0"/>
          </a:p>
        </p:txBody>
      </p:sp>
    </p:spTree>
    <p:extLst>
      <p:ext uri="{BB962C8B-B14F-4D97-AF65-F5344CB8AC3E}">
        <p14:creationId xmlns:p14="http://schemas.microsoft.com/office/powerpoint/2010/main" val="81001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AU" sz="1200" dirty="0"/>
              <a:t>Good afternoon, my name is Charles Tyers and alongside Dean Woodgate, we are the Managers of Independent Schools in the VRQA, responsible for registration and reviews activity in the VRQA for schools and school boarding premises.</a:t>
            </a:r>
          </a:p>
          <a:p>
            <a:r>
              <a:rPr lang="en-AU" sz="1200" dirty="0"/>
              <a:t>It will be our teams responsible for co-ordinating the assessment to new school applications and to make a recommendation to the delegate (Deputy CEO or CEO, VRQA)</a:t>
            </a:r>
          </a:p>
          <a:p>
            <a:r>
              <a:rPr lang="en-AU" sz="1200" dirty="0"/>
              <a:t>We will be outlining for you today the about the requirements and process for school registration.</a:t>
            </a:r>
          </a:p>
          <a:p>
            <a:endParaRPr lang="en-AU" sz="1200" dirty="0"/>
          </a:p>
          <a:p>
            <a:r>
              <a:rPr lang="en-AU" sz="1200" dirty="0"/>
              <a:t>The Guidelines to the Minimum Standards and Requirements for School Registration provide a foundation for quality schools through:</a:t>
            </a:r>
          </a:p>
          <a:p>
            <a:pPr marL="342900" indent="-342900">
              <a:buFont typeface="Arial" panose="020B0604020202020204" pitchFamily="34" charset="0"/>
              <a:buChar char="•"/>
            </a:pPr>
            <a:r>
              <a:rPr lang="en-AU" sz="1200" dirty="0"/>
              <a:t>good governance (which you’ll hear about from our Principal Lawyer(s)</a:t>
            </a:r>
          </a:p>
          <a:p>
            <a:pPr marL="342900" indent="-342900">
              <a:buFont typeface="Arial" panose="020B0604020202020204" pitchFamily="34" charset="0"/>
              <a:buChar char="•"/>
            </a:pPr>
            <a:r>
              <a:rPr lang="en-AU" sz="1200" dirty="0"/>
              <a:t>strong financial management (refer the VRQA website for advice and a presentation on financial management)</a:t>
            </a:r>
          </a:p>
          <a:p>
            <a:pPr marL="342900" indent="-342900">
              <a:buFont typeface="Arial" panose="020B0604020202020204" pitchFamily="34" charset="0"/>
              <a:buChar char="•"/>
            </a:pPr>
            <a:r>
              <a:rPr lang="en-AU" sz="1200" dirty="0"/>
              <a:t>effective curriculum</a:t>
            </a:r>
          </a:p>
          <a:p>
            <a:pPr marL="342900" indent="-342900">
              <a:buFont typeface="Arial" panose="020B0604020202020204" pitchFamily="34" charset="0"/>
              <a:buChar char="•"/>
            </a:pPr>
            <a:r>
              <a:rPr lang="en-AU" sz="1200" dirty="0"/>
              <a:t>sound teaching practices; and</a:t>
            </a:r>
          </a:p>
          <a:p>
            <a:pPr marL="342900" indent="-342900">
              <a:buFont typeface="Arial" panose="020B0604020202020204" pitchFamily="34" charset="0"/>
              <a:buChar char="•"/>
            </a:pPr>
            <a:r>
              <a:rPr lang="en-AU" sz="1200" dirty="0"/>
              <a:t>safe environments for children.</a:t>
            </a:r>
            <a:endParaRPr lang="en-AU" dirty="0"/>
          </a:p>
          <a:p>
            <a:endParaRPr lang="en-AU" dirty="0"/>
          </a:p>
        </p:txBody>
      </p:sp>
      <p:sp>
        <p:nvSpPr>
          <p:cNvPr id="4" name="Slide Number Placeholder 3"/>
          <p:cNvSpPr>
            <a:spLocks noGrp="1"/>
          </p:cNvSpPr>
          <p:nvPr>
            <p:ph type="sldNum" sz="quarter" idx="10"/>
          </p:nvPr>
        </p:nvSpPr>
        <p:spPr/>
        <p:txBody>
          <a:bodyPr/>
          <a:lstStyle/>
          <a:p>
            <a:fld id="{28F283B8-5F8F-4DAA-A077-ECDDAE5E476E}" type="slidenum">
              <a:rPr lang="en-AU" smtClean="0"/>
              <a:t>7</a:t>
            </a:fld>
            <a:endParaRPr lang="en-AU" dirty="0"/>
          </a:p>
        </p:txBody>
      </p:sp>
    </p:spTree>
    <p:extLst>
      <p:ext uri="{BB962C8B-B14F-4D97-AF65-F5344CB8AC3E}">
        <p14:creationId xmlns:p14="http://schemas.microsoft.com/office/powerpoint/2010/main" val="2187636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CT</a:t>
            </a:r>
          </a:p>
          <a:p>
            <a:r>
              <a:rPr lang="en-AU" dirty="0"/>
              <a:t>&lt;Note from comms&gt; link to the Guidelines on the new website used as this won’t change after schools content moves there: https://content.vic.gov.au/sites/default/files/2024-03/Guidelines-to-the-Minimum-Standards-and-Requirements-for-School-Registration.docx</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CT to handover &gt; DW</a:t>
            </a:r>
          </a:p>
          <a:p>
            <a:r>
              <a:rPr lang="en-AU" dirty="0"/>
              <a:t> </a:t>
            </a:r>
          </a:p>
          <a:p>
            <a:endParaRPr lang="en-AU" dirty="0"/>
          </a:p>
          <a:p>
            <a:endParaRPr lang="en-AU" dirty="0"/>
          </a:p>
        </p:txBody>
      </p:sp>
      <p:sp>
        <p:nvSpPr>
          <p:cNvPr id="4" name="Slide Number Placeholder 3"/>
          <p:cNvSpPr>
            <a:spLocks noGrp="1"/>
          </p:cNvSpPr>
          <p:nvPr>
            <p:ph type="sldNum" sz="quarter" idx="5"/>
          </p:nvPr>
        </p:nvSpPr>
        <p:spPr/>
        <p:txBody>
          <a:bodyPr/>
          <a:lstStyle/>
          <a:p>
            <a:fld id="{34259CE0-650A-494B-829D-8D2CCC20295E}" type="slidenum">
              <a:rPr lang="en-AU" smtClean="0"/>
              <a:t>8</a:t>
            </a:fld>
            <a:endParaRPr lang="en-AU" dirty="0"/>
          </a:p>
        </p:txBody>
      </p:sp>
    </p:spTree>
    <p:extLst>
      <p:ext uri="{BB962C8B-B14F-4D97-AF65-F5344CB8AC3E}">
        <p14:creationId xmlns:p14="http://schemas.microsoft.com/office/powerpoint/2010/main" val="2369152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a:t>
            </a:r>
          </a:p>
          <a:p>
            <a:endParaRPr lang="en-US" dirty="0"/>
          </a:p>
          <a:p>
            <a:r>
              <a:rPr lang="en-US" dirty="0"/>
              <a:t>In this section of presentation, we will focus on the minimum standards on:</a:t>
            </a:r>
          </a:p>
          <a:p>
            <a:pPr marL="285750" marR="0" lvl="4" indent="-285750" algn="l" defTabSz="914400" rtl="0" eaLnBrk="1" fontAlgn="auto" latinLnBrk="0" hangingPunct="1">
              <a:lnSpc>
                <a:spcPct val="100000"/>
              </a:lnSpc>
              <a:spcBef>
                <a:spcPts val="0"/>
              </a:spcBef>
              <a:spcAft>
                <a:spcPts val="800"/>
              </a:spcAft>
              <a:buClrTx/>
              <a:buSzTx/>
              <a:buFontTx/>
              <a:buNone/>
              <a:tabLst/>
              <a:defRPr/>
            </a:pPr>
            <a:r>
              <a:rPr lang="en-AU" altLang="en-US" sz="1200" dirty="0">
                <a:latin typeface="Arial" panose="020B0604020202020204" pitchFamily="34" charset="0"/>
                <a:cs typeface="Arial" panose="020B0604020202020204" pitchFamily="34" charset="0"/>
              </a:rPr>
              <a:t>Curriculum and student learning</a:t>
            </a:r>
          </a:p>
          <a:p>
            <a:pPr marL="285750" lvl="4" indent="-285750">
              <a:spcAft>
                <a:spcPts val="800"/>
              </a:spcAft>
            </a:pPr>
            <a:r>
              <a:rPr lang="en-AU" altLang="en-US" sz="1200" dirty="0">
                <a:latin typeface="Arial" panose="020B0604020202020204" pitchFamily="34" charset="0"/>
                <a:cs typeface="Arial" panose="020B0604020202020204" pitchFamily="34" charset="0"/>
              </a:rPr>
              <a:t>Enrolment</a:t>
            </a:r>
          </a:p>
          <a:p>
            <a:pPr marL="285750" lvl="4" indent="-285750">
              <a:spcAft>
                <a:spcPts val="800"/>
              </a:spcAft>
            </a:pPr>
            <a:r>
              <a:rPr lang="en-AU" altLang="en-US" sz="1200" dirty="0">
                <a:latin typeface="Arial" panose="020B0604020202020204" pitchFamily="34" charset="0"/>
                <a:cs typeface="Arial" panose="020B0604020202020204" pitchFamily="34" charset="0"/>
              </a:rPr>
              <a:t>Staff employment</a:t>
            </a:r>
          </a:p>
          <a:p>
            <a:pPr marL="285750" lvl="4" indent="-285750">
              <a:spcAft>
                <a:spcPts val="800"/>
              </a:spcAft>
            </a:pPr>
            <a:r>
              <a:rPr lang="en-AU" altLang="en-US" sz="1200" dirty="0">
                <a:latin typeface="Arial" panose="020B0604020202020204" pitchFamily="34" charset="0"/>
                <a:cs typeface="Arial" panose="020B0604020202020204" pitchFamily="34" charset="0"/>
              </a:rPr>
              <a:t>School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will also talk about </a:t>
            </a:r>
            <a:r>
              <a:rPr lang="en-AU" altLang="en-US" sz="1200" dirty="0">
                <a:latin typeface="Arial" panose="020B0604020202020204" pitchFamily="34" charset="0"/>
                <a:cs typeface="Arial" panose="020B0604020202020204" pitchFamily="34" charset="0"/>
              </a:rPr>
              <a:t>Care, safety and welfare of students, as well as the implementation of the Victorian child safe standards and Ministerial Order 1359.</a:t>
            </a:r>
          </a:p>
          <a:p>
            <a:endParaRPr lang="en-AU" dirty="0"/>
          </a:p>
        </p:txBody>
      </p:sp>
      <p:sp>
        <p:nvSpPr>
          <p:cNvPr id="4" name="Slide Number Placeholder 3"/>
          <p:cNvSpPr>
            <a:spLocks noGrp="1"/>
          </p:cNvSpPr>
          <p:nvPr>
            <p:ph type="sldNum" sz="quarter" idx="5"/>
          </p:nvPr>
        </p:nvSpPr>
        <p:spPr/>
        <p:txBody>
          <a:bodyPr/>
          <a:lstStyle/>
          <a:p>
            <a:fld id="{34259CE0-650A-494B-829D-8D2CCC20295E}" type="slidenum">
              <a:rPr lang="en-AU" smtClean="0"/>
              <a:t>9</a:t>
            </a:fld>
            <a:endParaRPr lang="en-AU" dirty="0"/>
          </a:p>
        </p:txBody>
      </p:sp>
    </p:spTree>
    <p:extLst>
      <p:ext uri="{BB962C8B-B14F-4D97-AF65-F5344CB8AC3E}">
        <p14:creationId xmlns:p14="http://schemas.microsoft.com/office/powerpoint/2010/main" val="1310279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5.jp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6.jp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7.jp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8.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9.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0.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1.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2.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3.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4.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5.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6.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7.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8.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9.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70.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71.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2.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0.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72.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2.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4.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5.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8.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9.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0.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1.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3.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4.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5.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6.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7.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8.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9.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0.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1.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2.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3.jp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4.jp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6" t="1605" r="7852" b="410"/>
          <a:stretch/>
        </p:blipFill>
        <p:spPr>
          <a:xfrm>
            <a:off x="5076075" y="1268760"/>
            <a:ext cx="6708557" cy="4394673"/>
          </a:xfrm>
          <a:prstGeom prst="rect">
            <a:avLst/>
          </a:prstGeom>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10" name="Picture 9">
            <a:extLst>
              <a:ext uri="{FF2B5EF4-FFF2-40B4-BE49-F238E27FC236}">
                <a16:creationId xmlns:a16="http://schemas.microsoft.com/office/drawing/2014/main" id="{4CAEEA35-32A6-48CD-862E-C138754CD2D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11951" y="620689"/>
            <a:ext cx="2702060" cy="1379704"/>
          </a:xfrm>
          <a:prstGeom prst="rect">
            <a:avLst/>
          </a:prstGeom>
        </p:spPr>
      </p:pic>
    </p:spTree>
    <p:extLst>
      <p:ext uri="{BB962C8B-B14F-4D97-AF65-F5344CB8AC3E}">
        <p14:creationId xmlns:p14="http://schemas.microsoft.com/office/powerpoint/2010/main" val="3202878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Slide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656" r="6585" b="7413"/>
          <a:stretch/>
        </p:blipFill>
        <p:spPr>
          <a:xfrm>
            <a:off x="5077714" y="1196752"/>
            <a:ext cx="6803389" cy="4464496"/>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a:extLst>
              <a:ext uri="{FF2B5EF4-FFF2-40B4-BE49-F238E27FC236}">
                <a16:creationId xmlns:a16="http://schemas.microsoft.com/office/drawing/2014/main" id="{AF2ACE40-92DC-464E-9503-4476CDCC1A6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06624" y="5061399"/>
            <a:ext cx="1879878" cy="959888"/>
          </a:xfrm>
          <a:prstGeom prst="rect">
            <a:avLst/>
          </a:prstGeom>
        </p:spPr>
      </p:pic>
    </p:spTree>
    <p:extLst>
      <p:ext uri="{BB962C8B-B14F-4D97-AF65-F5344CB8AC3E}">
        <p14:creationId xmlns:p14="http://schemas.microsoft.com/office/powerpoint/2010/main" val="20772785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0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a:extLst>
              <a:ext uri="{28A0092B-C50C-407E-A947-70E740481C1C}">
                <a14:useLocalDpi xmlns:a14="http://schemas.microsoft.com/office/drawing/2010/main"/>
              </a:ext>
            </a:extLst>
          </a:blip>
          <a:srcRect/>
          <a:stretch/>
        </p:blipFill>
        <p:spPr>
          <a:xfrm>
            <a:off x="4763642" y="1103767"/>
            <a:ext cx="6943890" cy="4624739"/>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6903128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1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a:extLst>
              <a:ext uri="{28A0092B-C50C-407E-A947-70E740481C1C}">
                <a14:useLocalDpi xmlns:a14="http://schemas.microsoft.com/office/drawing/2010/main"/>
              </a:ext>
            </a:extLst>
          </a:blip>
          <a:srcRect/>
          <a:stretch/>
        </p:blipFill>
        <p:spPr>
          <a:xfrm>
            <a:off x="4763642" y="1103767"/>
            <a:ext cx="6943889" cy="4624739"/>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8197558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2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a:extLst>
              <a:ext uri="{28A0092B-C50C-407E-A947-70E740481C1C}">
                <a14:useLocalDpi xmlns:a14="http://schemas.microsoft.com/office/drawing/2010/main"/>
              </a:ext>
            </a:extLst>
          </a:blip>
          <a:srcRect/>
          <a:stretch/>
        </p:blipFill>
        <p:spPr>
          <a:xfrm>
            <a:off x="4763642" y="1103767"/>
            <a:ext cx="6943889" cy="4624738"/>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9492493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828289" y="1141733"/>
            <a:ext cx="6856444" cy="4574534"/>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7739881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7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5015880" y="1052736"/>
            <a:ext cx="6655618" cy="4752528"/>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4832991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824270" y="1141733"/>
            <a:ext cx="6864482" cy="4574534"/>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19318801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831599" y="1146617"/>
            <a:ext cx="6849824" cy="4564765"/>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3851180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850112" y="1158954"/>
            <a:ext cx="6812797" cy="4540091"/>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4022222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5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99856" y="1151553"/>
            <a:ext cx="6875242" cy="4581703"/>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416290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6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27848" y="1123700"/>
            <a:ext cx="6917035" cy="4609555"/>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032485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E0C51F-7ADA-4F69-BDE2-C8D0027E6F7C}"/>
              </a:ext>
            </a:extLst>
          </p:cNvPr>
          <p:cNvPicPr>
            <a:picLocks noChangeAspect="1"/>
          </p:cNvPicPr>
          <p:nvPr userDrawn="1"/>
        </p:nvPicPr>
        <p:blipFill rotWithShape="1">
          <a:blip r:embed="rId2"/>
          <a:srcRect t="2761" b="5240"/>
          <a:stretch/>
        </p:blipFill>
        <p:spPr>
          <a:xfrm>
            <a:off x="5079207" y="1200216"/>
            <a:ext cx="6717745" cy="4457568"/>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a:extLst>
              <a:ext uri="{FF2B5EF4-FFF2-40B4-BE49-F238E27FC236}">
                <a16:creationId xmlns:a16="http://schemas.microsoft.com/office/drawing/2014/main" id="{62B75D56-CADA-49F0-A73F-A2CBEF12E30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06624" y="5061399"/>
            <a:ext cx="1879878" cy="959888"/>
          </a:xfrm>
          <a:prstGeom prst="rect">
            <a:avLst/>
          </a:prstGeom>
        </p:spPr>
      </p:pic>
    </p:spTree>
    <p:extLst>
      <p:ext uri="{BB962C8B-B14F-4D97-AF65-F5344CB8AC3E}">
        <p14:creationId xmlns:p14="http://schemas.microsoft.com/office/powerpoint/2010/main" val="14966911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850112" y="1158954"/>
            <a:ext cx="6812797" cy="4540091"/>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30931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1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802194" y="1102439"/>
            <a:ext cx="6940803" cy="4630817"/>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5077820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2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27848" y="1052736"/>
            <a:ext cx="7015299" cy="4680520"/>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8020594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9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919376" y="1189461"/>
            <a:ext cx="6721240" cy="4479077"/>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8222516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3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897148" y="1190299"/>
            <a:ext cx="6718724" cy="4477400"/>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1920873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0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930148" y="1193050"/>
            <a:ext cx="6710468" cy="4471898"/>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3444768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5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960814" y="1203268"/>
            <a:ext cx="6679802" cy="4451462"/>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2771977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3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25146" y="1124744"/>
            <a:ext cx="6915470" cy="4608512"/>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0728344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4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27848" y="1124744"/>
            <a:ext cx="6915471" cy="4608512"/>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4963742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7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881217" y="1180764"/>
            <a:ext cx="6831407" cy="4552492"/>
          </a:xfrm>
          <a:prstGeom prst="rect">
            <a:avLst/>
          </a:prstGeom>
          <a:scene3d>
            <a:camera prst="orthographicFront">
              <a:rot lat="0" lon="10799999" rev="0"/>
            </a:camera>
            <a:lightRig rig="threePt" dir="t"/>
          </a:scene3d>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954103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92C84-200F-415C-B33E-2DEB9AFCCED7}"/>
              </a:ext>
            </a:extLst>
          </p:cNvPr>
          <p:cNvPicPr>
            <a:picLocks noChangeAspect="1"/>
          </p:cNvPicPr>
          <p:nvPr userDrawn="1"/>
        </p:nvPicPr>
        <p:blipFill rotWithShape="1">
          <a:blip r:embed="rId2"/>
          <a:srcRect l="10230" b="10230"/>
          <a:stretch/>
        </p:blipFill>
        <p:spPr>
          <a:xfrm flipH="1">
            <a:off x="5087888" y="1202297"/>
            <a:ext cx="6722702" cy="4434948"/>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a:extLst>
              <a:ext uri="{FF2B5EF4-FFF2-40B4-BE49-F238E27FC236}">
                <a16:creationId xmlns:a16="http://schemas.microsoft.com/office/drawing/2014/main" id="{4B95586D-ABAD-4FDF-B74D-CC1CC35538D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06624" y="5061399"/>
            <a:ext cx="1879878" cy="959888"/>
          </a:xfrm>
          <a:prstGeom prst="rect">
            <a:avLst/>
          </a:prstGeom>
        </p:spPr>
      </p:pic>
    </p:spTree>
    <p:extLst>
      <p:ext uri="{BB962C8B-B14F-4D97-AF65-F5344CB8AC3E}">
        <p14:creationId xmlns:p14="http://schemas.microsoft.com/office/powerpoint/2010/main" val="12059376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Key Slide 5">
    <p:spTree>
      <p:nvGrpSpPr>
        <p:cNvPr id="1" name=""/>
        <p:cNvGrpSpPr/>
        <p:nvPr/>
      </p:nvGrpSpPr>
      <p:grpSpPr>
        <a:xfrm>
          <a:off x="0" y="0"/>
          <a:ext cx="0" cy="0"/>
          <a:chOff x="0" y="0"/>
          <a:chExt cx="0" cy="0"/>
        </a:xfrm>
      </p:grpSpPr>
      <p:pic>
        <p:nvPicPr>
          <p:cNvPr id="11" name="Content Placeholder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87889" y="1196752"/>
            <a:ext cx="6727896" cy="4485264"/>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6625" y="5053102"/>
            <a:ext cx="1888975" cy="964532"/>
          </a:xfrm>
          <a:prstGeom prst="rect">
            <a:avLst/>
          </a:prstGeom>
        </p:spPr>
      </p:pic>
    </p:spTree>
    <p:extLst>
      <p:ext uri="{BB962C8B-B14F-4D97-AF65-F5344CB8AC3E}">
        <p14:creationId xmlns:p14="http://schemas.microsoft.com/office/powerpoint/2010/main" val="18289657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0984036"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10972800" cy="4103712"/>
          </a:xfrm>
          <a:prstGeom prst="rect">
            <a:avLst/>
          </a:prstGeom>
        </p:spPr>
        <p:txBody>
          <a:bodyPr numCol="2"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34774048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ey Slide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7714" y="1196752"/>
            <a:ext cx="6803389" cy="4464496"/>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6625" y="5053102"/>
            <a:ext cx="1888975" cy="964532"/>
          </a:xfrm>
          <a:prstGeom prst="rect">
            <a:avLst/>
          </a:prstGeom>
        </p:spPr>
      </p:pic>
    </p:spTree>
    <p:extLst>
      <p:ext uri="{BB962C8B-B14F-4D97-AF65-F5344CB8AC3E}">
        <p14:creationId xmlns:p14="http://schemas.microsoft.com/office/powerpoint/2010/main" val="207727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Slide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B8C7B-CE18-43EC-B883-E98DD61D4B43}"/>
              </a:ext>
            </a:extLst>
          </p:cNvPr>
          <p:cNvPicPr>
            <a:picLocks noChangeAspect="1"/>
          </p:cNvPicPr>
          <p:nvPr userDrawn="1"/>
        </p:nvPicPr>
        <p:blipFill rotWithShape="1">
          <a:blip r:embed="rId2"/>
          <a:srcRect l="12630" b="12630"/>
          <a:stretch/>
        </p:blipFill>
        <p:spPr>
          <a:xfrm flipH="1">
            <a:off x="5092858" y="1538194"/>
            <a:ext cx="6714873" cy="4483093"/>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a:extLst>
              <a:ext uri="{FF2B5EF4-FFF2-40B4-BE49-F238E27FC236}">
                <a16:creationId xmlns:a16="http://schemas.microsoft.com/office/drawing/2014/main" id="{BE2785EB-5730-4AEB-A935-D75322DC5C6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06624" y="5061399"/>
            <a:ext cx="1879878" cy="959888"/>
          </a:xfrm>
          <a:prstGeom prst="rect">
            <a:avLst/>
          </a:prstGeom>
        </p:spPr>
      </p:pic>
    </p:spTree>
    <p:extLst>
      <p:ext uri="{BB962C8B-B14F-4D97-AF65-F5344CB8AC3E}">
        <p14:creationId xmlns:p14="http://schemas.microsoft.com/office/powerpoint/2010/main" val="1192260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Slide 5">
    <p:spTree>
      <p:nvGrpSpPr>
        <p:cNvPr id="1" name=""/>
        <p:cNvGrpSpPr/>
        <p:nvPr/>
      </p:nvGrpSpPr>
      <p:grpSpPr>
        <a:xfrm>
          <a:off x="0" y="0"/>
          <a:ext cx="0" cy="0"/>
          <a:chOff x="0" y="0"/>
          <a:chExt cx="0" cy="0"/>
        </a:xfrm>
      </p:grpSpPr>
      <p:pic>
        <p:nvPicPr>
          <p:cNvPr id="11" name="Content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t="9442" r="26489" b="17038"/>
          <a:stretch/>
        </p:blipFill>
        <p:spPr>
          <a:xfrm>
            <a:off x="5087889" y="1196752"/>
            <a:ext cx="6727896" cy="4485264"/>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6624" y="5061399"/>
            <a:ext cx="2634289" cy="959888"/>
          </a:xfrm>
          <a:prstGeom prst="rect">
            <a:avLst/>
          </a:prstGeom>
        </p:spPr>
      </p:pic>
    </p:spTree>
    <p:extLst>
      <p:ext uri="{BB962C8B-B14F-4D97-AF65-F5344CB8AC3E}">
        <p14:creationId xmlns:p14="http://schemas.microsoft.com/office/powerpoint/2010/main" val="1828965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Key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2423" y="1186783"/>
            <a:ext cx="6727675" cy="4489777"/>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6625" y="5053102"/>
            <a:ext cx="1888975" cy="964532"/>
          </a:xfrm>
          <a:prstGeom prst="rect">
            <a:avLst/>
          </a:prstGeom>
        </p:spPr>
      </p:pic>
    </p:spTree>
    <p:extLst>
      <p:ext uri="{BB962C8B-B14F-4D97-AF65-F5344CB8AC3E}">
        <p14:creationId xmlns:p14="http://schemas.microsoft.com/office/powerpoint/2010/main" val="132973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2423" y="1186783"/>
            <a:ext cx="6727675" cy="4489777"/>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a:extLst>
              <a:ext uri="{FF2B5EF4-FFF2-40B4-BE49-F238E27FC236}">
                <a16:creationId xmlns:a16="http://schemas.microsoft.com/office/drawing/2014/main" id="{984BE619-82B6-4FB0-AAB4-30D9BC02BF2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6624" y="5061399"/>
            <a:ext cx="1879878" cy="959888"/>
          </a:xfrm>
          <a:prstGeom prst="rect">
            <a:avLst/>
          </a:prstGeom>
        </p:spPr>
      </p:pic>
    </p:spTree>
    <p:extLst>
      <p:ext uri="{BB962C8B-B14F-4D97-AF65-F5344CB8AC3E}">
        <p14:creationId xmlns:p14="http://schemas.microsoft.com/office/powerpoint/2010/main" val="1487355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 Slide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7714" y="1196752"/>
            <a:ext cx="6803389" cy="4464496"/>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a:extLst>
              <a:ext uri="{FF2B5EF4-FFF2-40B4-BE49-F238E27FC236}">
                <a16:creationId xmlns:a16="http://schemas.microsoft.com/office/drawing/2014/main" id="{AF2ACE40-92DC-464E-9503-4476CDCC1A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6624" y="5061399"/>
            <a:ext cx="1879878" cy="959888"/>
          </a:xfrm>
          <a:prstGeom prst="rect">
            <a:avLst/>
          </a:prstGeom>
        </p:spPr>
      </p:pic>
    </p:spTree>
    <p:extLst>
      <p:ext uri="{BB962C8B-B14F-4D97-AF65-F5344CB8AC3E}">
        <p14:creationId xmlns:p14="http://schemas.microsoft.com/office/powerpoint/2010/main" val="2077278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E0C51F-7ADA-4F69-BDE2-C8D0027E6F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9207" y="1200216"/>
            <a:ext cx="6717745" cy="4457568"/>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a:extLst>
              <a:ext uri="{FF2B5EF4-FFF2-40B4-BE49-F238E27FC236}">
                <a16:creationId xmlns:a16="http://schemas.microsoft.com/office/drawing/2014/main" id="{62B75D56-CADA-49F0-A73F-A2CBEF12E30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6624" y="5061399"/>
            <a:ext cx="1879878" cy="959888"/>
          </a:xfrm>
          <a:prstGeom prst="rect">
            <a:avLst/>
          </a:prstGeom>
        </p:spPr>
      </p:pic>
    </p:spTree>
    <p:extLst>
      <p:ext uri="{BB962C8B-B14F-4D97-AF65-F5344CB8AC3E}">
        <p14:creationId xmlns:p14="http://schemas.microsoft.com/office/powerpoint/2010/main" val="1496691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92C84-200F-415C-B33E-2DEB9AFCCE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087888" y="1202297"/>
            <a:ext cx="6722702" cy="4434948"/>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a:extLst>
              <a:ext uri="{FF2B5EF4-FFF2-40B4-BE49-F238E27FC236}">
                <a16:creationId xmlns:a16="http://schemas.microsoft.com/office/drawing/2014/main" id="{4B95586D-ABAD-4FDF-B74D-CC1CC35538D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6624" y="5061399"/>
            <a:ext cx="1879878" cy="959888"/>
          </a:xfrm>
          <a:prstGeom prst="rect">
            <a:avLst/>
          </a:prstGeom>
        </p:spPr>
      </p:pic>
    </p:spTree>
    <p:extLst>
      <p:ext uri="{BB962C8B-B14F-4D97-AF65-F5344CB8AC3E}">
        <p14:creationId xmlns:p14="http://schemas.microsoft.com/office/powerpoint/2010/main" val="1205937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330"/>
          <a:stretch/>
        </p:blipFill>
        <p:spPr>
          <a:xfrm>
            <a:off x="5076075" y="1268760"/>
            <a:ext cx="6708557" cy="4394673"/>
          </a:xfrm>
          <a:prstGeom prst="rect">
            <a:avLst/>
          </a:prstGeom>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10" name="Picture 9">
            <a:extLst>
              <a:ext uri="{FF2B5EF4-FFF2-40B4-BE49-F238E27FC236}">
                <a16:creationId xmlns:a16="http://schemas.microsoft.com/office/drawing/2014/main" id="{4CAEEA35-32A6-48CD-862E-C138754CD2D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1951" y="620689"/>
            <a:ext cx="2702060" cy="1379704"/>
          </a:xfrm>
          <a:prstGeom prst="rect">
            <a:avLst/>
          </a:prstGeom>
        </p:spPr>
      </p:pic>
    </p:spTree>
    <p:extLst>
      <p:ext uri="{BB962C8B-B14F-4D97-AF65-F5344CB8AC3E}">
        <p14:creationId xmlns:p14="http://schemas.microsoft.com/office/powerpoint/2010/main" val="3202878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Slide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B8C7B-CE18-43EC-B883-E98DD61D4B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092858" y="1538194"/>
            <a:ext cx="6714873" cy="4483093"/>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a:extLst>
              <a:ext uri="{FF2B5EF4-FFF2-40B4-BE49-F238E27FC236}">
                <a16:creationId xmlns:a16="http://schemas.microsoft.com/office/drawing/2014/main" id="{BE2785EB-5730-4AEB-A935-D75322DC5C6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6624" y="5061399"/>
            <a:ext cx="1879878" cy="959888"/>
          </a:xfrm>
          <a:prstGeom prst="rect">
            <a:avLst/>
          </a:prstGeom>
        </p:spPr>
      </p:pic>
    </p:spTree>
    <p:extLst>
      <p:ext uri="{BB962C8B-B14F-4D97-AF65-F5344CB8AC3E}">
        <p14:creationId xmlns:p14="http://schemas.microsoft.com/office/powerpoint/2010/main" val="1192260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Slide 5">
    <p:spTree>
      <p:nvGrpSpPr>
        <p:cNvPr id="1" name=""/>
        <p:cNvGrpSpPr/>
        <p:nvPr/>
      </p:nvGrpSpPr>
      <p:grpSpPr>
        <a:xfrm>
          <a:off x="0" y="0"/>
          <a:ext cx="0" cy="0"/>
          <a:chOff x="0" y="0"/>
          <a:chExt cx="0" cy="0"/>
        </a:xfrm>
      </p:grpSpPr>
      <p:pic>
        <p:nvPicPr>
          <p:cNvPr id="11" name="Content Placeholder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87889" y="1196752"/>
            <a:ext cx="6727896" cy="4485264"/>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6624" y="5061399"/>
            <a:ext cx="2634289" cy="959888"/>
          </a:xfrm>
          <a:prstGeom prst="rect">
            <a:avLst/>
          </a:prstGeom>
        </p:spPr>
      </p:pic>
    </p:spTree>
    <p:extLst>
      <p:ext uri="{BB962C8B-B14F-4D97-AF65-F5344CB8AC3E}">
        <p14:creationId xmlns:p14="http://schemas.microsoft.com/office/powerpoint/2010/main" val="1828965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Key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2423" y="1186783"/>
            <a:ext cx="6727675" cy="4489777"/>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6625" y="5053102"/>
            <a:ext cx="1888975" cy="964532"/>
          </a:xfrm>
          <a:prstGeom prst="rect">
            <a:avLst/>
          </a:prstGeom>
        </p:spPr>
      </p:pic>
    </p:spTree>
    <p:extLst>
      <p:ext uri="{BB962C8B-B14F-4D97-AF65-F5344CB8AC3E}">
        <p14:creationId xmlns:p14="http://schemas.microsoft.com/office/powerpoint/2010/main" val="1329737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mage (Wide)">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0984036"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3974232"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1"/>
          </p:nvPr>
        </p:nvSpPr>
        <p:spPr>
          <a:xfrm>
            <a:off x="4802537" y="2133599"/>
            <a:ext cx="6779863" cy="4103713"/>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482920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Image 2">
    <p:spTree>
      <p:nvGrpSpPr>
        <p:cNvPr id="1" name=""/>
        <p:cNvGrpSpPr/>
        <p:nvPr/>
      </p:nvGrpSpPr>
      <p:grpSpPr>
        <a:xfrm>
          <a:off x="0" y="0"/>
          <a:ext cx="0" cy="0"/>
          <a:chOff x="0" y="0"/>
          <a:chExt cx="0" cy="0"/>
        </a:xfrm>
      </p:grpSpPr>
      <p:sp>
        <p:nvSpPr>
          <p:cNvPr id="6" name="Rectangle 5"/>
          <p:cNvSpPr/>
          <p:nvPr userDrawn="1"/>
        </p:nvSpPr>
        <p:spPr>
          <a:xfrm>
            <a:off x="327248" y="332654"/>
            <a:ext cx="8001000" cy="5904658"/>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p:cNvSpPr/>
          <p:nvPr userDrawn="1"/>
        </p:nvSpPr>
        <p:spPr>
          <a:xfrm>
            <a:off x="5735959" y="1556790"/>
            <a:ext cx="5904657" cy="439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hasCustomPrompt="1"/>
          </p:nvPr>
        </p:nvSpPr>
        <p:spPr>
          <a:xfrm>
            <a:off x="551384" y="619243"/>
            <a:ext cx="7585868"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4838328" cy="3887688"/>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6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6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1"/>
          </p:nvPr>
        </p:nvSpPr>
        <p:spPr>
          <a:xfrm>
            <a:off x="5735639" y="1557339"/>
            <a:ext cx="5904978" cy="4319933"/>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250515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mage">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1014620"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5414392"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2"/>
          </p:nvPr>
        </p:nvSpPr>
        <p:spPr>
          <a:xfrm>
            <a:off x="6167438" y="2133599"/>
            <a:ext cx="5445125" cy="4103713"/>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822839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tandard Text">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0984036"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10972800" cy="4103712"/>
          </a:xfrm>
          <a:prstGeom prst="rect">
            <a:avLst/>
          </a:prstGeom>
        </p:spPr>
        <p:txBody>
          <a:bodyPr numCol="2"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1869465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Key 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7888" y="1200216"/>
            <a:ext cx="6722702" cy="4471156"/>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6625" y="5053102"/>
            <a:ext cx="1888975" cy="964532"/>
          </a:xfrm>
          <a:prstGeom prst="rect">
            <a:avLst/>
          </a:prstGeom>
        </p:spPr>
      </p:pic>
    </p:spTree>
    <p:extLst>
      <p:ext uri="{BB962C8B-B14F-4D97-AF65-F5344CB8AC3E}">
        <p14:creationId xmlns:p14="http://schemas.microsoft.com/office/powerpoint/2010/main" val="2975720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Key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580"/>
          <a:stretch/>
        </p:blipFill>
        <p:spPr>
          <a:xfrm>
            <a:off x="5087888" y="1220755"/>
            <a:ext cx="6722702" cy="4455805"/>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6625" y="5053102"/>
            <a:ext cx="1888975" cy="964532"/>
          </a:xfrm>
          <a:prstGeom prst="rect">
            <a:avLst/>
          </a:prstGeom>
        </p:spPr>
      </p:pic>
    </p:spTree>
    <p:extLst>
      <p:ext uri="{BB962C8B-B14F-4D97-AF65-F5344CB8AC3E}">
        <p14:creationId xmlns:p14="http://schemas.microsoft.com/office/powerpoint/2010/main" val="3496855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Key Slide 5">
    <p:spTree>
      <p:nvGrpSpPr>
        <p:cNvPr id="1" name=""/>
        <p:cNvGrpSpPr/>
        <p:nvPr/>
      </p:nvGrpSpPr>
      <p:grpSpPr>
        <a:xfrm>
          <a:off x="0" y="0"/>
          <a:ext cx="0" cy="0"/>
          <a:chOff x="0" y="0"/>
          <a:chExt cx="0" cy="0"/>
        </a:xfrm>
      </p:grpSpPr>
      <p:pic>
        <p:nvPicPr>
          <p:cNvPr id="11" name="Content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t="9442" r="26489" b="17038"/>
          <a:stretch/>
        </p:blipFill>
        <p:spPr>
          <a:xfrm>
            <a:off x="5087889" y="1196752"/>
            <a:ext cx="6727896" cy="4485264"/>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6625" y="5053102"/>
            <a:ext cx="1888975" cy="964532"/>
          </a:xfrm>
          <a:prstGeom prst="rect">
            <a:avLst/>
          </a:prstGeom>
        </p:spPr>
      </p:pic>
    </p:spTree>
    <p:extLst>
      <p:ext uri="{BB962C8B-B14F-4D97-AF65-F5344CB8AC3E}">
        <p14:creationId xmlns:p14="http://schemas.microsoft.com/office/powerpoint/2010/main" val="253653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Point (List)">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1014620"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5342384"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7" name="Rectangle 6"/>
          <p:cNvSpPr/>
          <p:nvPr userDrawn="1"/>
        </p:nvSpPr>
        <p:spPr>
          <a:xfrm>
            <a:off x="6168008" y="1628800"/>
            <a:ext cx="5688632" cy="4608512"/>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Content Placeholder 2"/>
          <p:cNvSpPr>
            <a:spLocks noGrp="1"/>
          </p:cNvSpPr>
          <p:nvPr>
            <p:ph sz="half" idx="11" hasCustomPrompt="1"/>
          </p:nvPr>
        </p:nvSpPr>
        <p:spPr>
          <a:xfrm>
            <a:off x="6528048" y="2133601"/>
            <a:ext cx="4896544" cy="4103712"/>
          </a:xfrm>
          <a:prstGeom prst="rect">
            <a:avLst/>
          </a:prstGeom>
        </p:spPr>
        <p:txBody>
          <a:bodyPr numCol="1" spcCol="180000"/>
          <a:lstStyle>
            <a:lvl1pPr marL="514800" indent="-514800">
              <a:spcBef>
                <a:spcPts val="0"/>
              </a:spcBef>
              <a:spcAft>
                <a:spcPts val="600"/>
              </a:spcAft>
              <a:buFont typeface="+mj-lt"/>
              <a:buAutoNum type="arabicPeriod"/>
              <a:defRPr sz="1600" b="1">
                <a:solidFill>
                  <a:schemeClr val="bg1"/>
                </a:solidFill>
                <a:latin typeface="Arial" charset="0"/>
                <a:ea typeface="Arial" charset="0"/>
                <a:cs typeface="Arial" charset="0"/>
              </a:defRPr>
            </a:lvl1pPr>
            <a:lvl2pPr marL="0" indent="0">
              <a:spcBef>
                <a:spcPts val="0"/>
              </a:spcBef>
              <a:spcAft>
                <a:spcPts val="600"/>
              </a:spcAft>
              <a:buFontTx/>
              <a:buNone/>
              <a:tabLst/>
              <a:defRPr sz="1600" b="0">
                <a:solidFill>
                  <a:srgbClr val="53565A"/>
                </a:solidFill>
                <a:latin typeface="Arial" charset="0"/>
                <a:ea typeface="Arial" charset="0"/>
                <a:cs typeface="Arial" charset="0"/>
              </a:defRPr>
            </a:lvl2pPr>
            <a:lvl3pPr marL="0" indent="0">
              <a:spcBef>
                <a:spcPts val="0"/>
              </a:spcBef>
              <a:spcAft>
                <a:spcPts val="0"/>
              </a:spcAft>
              <a:buFontTx/>
              <a:buNone/>
              <a:tabLst/>
              <a:defRPr sz="1600" b="1">
                <a:solidFill>
                  <a:srgbClr val="103D64"/>
                </a:solidFill>
                <a:latin typeface="Arial" charset="0"/>
                <a:ea typeface="Arial" charset="0"/>
                <a:cs typeface="Arial" charset="0"/>
              </a:defRPr>
            </a:lvl3pPr>
            <a:lvl4pPr marL="228600" indent="-228600">
              <a:spcBef>
                <a:spcPts val="0"/>
              </a:spcBef>
              <a:spcAft>
                <a:spcPts val="400"/>
              </a:spcAft>
              <a:buSzPct val="80000"/>
              <a:buFont typeface="Arial" charset="0"/>
              <a:buChar char="•"/>
              <a:tabLst/>
              <a:defRPr sz="1600">
                <a:solidFill>
                  <a:srgbClr val="53565A"/>
                </a:solidFill>
                <a:latin typeface="Arial" charset="0"/>
                <a:ea typeface="Arial" charset="0"/>
                <a:cs typeface="Arial" charset="0"/>
              </a:defRPr>
            </a:lvl4pPr>
            <a:lvl5pPr marL="482600" indent="-266700">
              <a:spcBef>
                <a:spcPts val="0"/>
              </a:spcBef>
              <a:spcAft>
                <a:spcPts val="400"/>
              </a:spcAft>
              <a:buSzPct val="80000"/>
              <a:buFont typeface="Arial" charset="0"/>
              <a:buChar char="•"/>
              <a:tabLst/>
              <a:defRPr sz="160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Key Point</a:t>
            </a:r>
          </a:p>
        </p:txBody>
      </p:sp>
    </p:spTree>
    <p:extLst>
      <p:ext uri="{BB962C8B-B14F-4D97-AF65-F5344CB8AC3E}">
        <p14:creationId xmlns:p14="http://schemas.microsoft.com/office/powerpoint/2010/main" val="8754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Key 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7888" y="1200216"/>
            <a:ext cx="6722702" cy="4471156"/>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6625" y="5053102"/>
            <a:ext cx="1888975" cy="964532"/>
          </a:xfrm>
          <a:prstGeom prst="rect">
            <a:avLst/>
          </a:prstGeom>
        </p:spPr>
      </p:pic>
    </p:spTree>
    <p:extLst>
      <p:ext uri="{BB962C8B-B14F-4D97-AF65-F5344CB8AC3E}">
        <p14:creationId xmlns:p14="http://schemas.microsoft.com/office/powerpoint/2010/main" val="2975720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Key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5087888" y="1220755"/>
            <a:ext cx="6722702" cy="4455805"/>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6625" y="5053102"/>
            <a:ext cx="1888975" cy="964532"/>
          </a:xfrm>
          <a:prstGeom prst="rect">
            <a:avLst/>
          </a:prstGeom>
        </p:spPr>
      </p:pic>
    </p:spTree>
    <p:extLst>
      <p:ext uri="{BB962C8B-B14F-4D97-AF65-F5344CB8AC3E}">
        <p14:creationId xmlns:p14="http://schemas.microsoft.com/office/powerpoint/2010/main" val="3496855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Key Slide 5">
    <p:spTree>
      <p:nvGrpSpPr>
        <p:cNvPr id="1" name=""/>
        <p:cNvGrpSpPr/>
        <p:nvPr/>
      </p:nvGrpSpPr>
      <p:grpSpPr>
        <a:xfrm>
          <a:off x="0" y="0"/>
          <a:ext cx="0" cy="0"/>
          <a:chOff x="0" y="0"/>
          <a:chExt cx="0" cy="0"/>
        </a:xfrm>
      </p:grpSpPr>
      <p:pic>
        <p:nvPicPr>
          <p:cNvPr id="11" name="Content Placeholder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87889" y="1196752"/>
            <a:ext cx="6727896" cy="4485264"/>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6625" y="5053102"/>
            <a:ext cx="1888975" cy="964532"/>
          </a:xfrm>
          <a:prstGeom prst="rect">
            <a:avLst/>
          </a:prstGeom>
        </p:spPr>
      </p:pic>
    </p:spTree>
    <p:extLst>
      <p:ext uri="{BB962C8B-B14F-4D97-AF65-F5344CB8AC3E}">
        <p14:creationId xmlns:p14="http://schemas.microsoft.com/office/powerpoint/2010/main" val="2536538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351664465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122405145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289178062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319520020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1813137856"/>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372388136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216326774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0984036"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10972800"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34774048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1279594984"/>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208600624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2864050684"/>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C1CB56B-FA08-4500-B4DC-C814D3A15081}" type="datetimeFigureOut">
              <a:rPr lang="en-AU" smtClean="0"/>
              <a:t>23/05/2024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1493369375"/>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tandard Text">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0984036"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10972800"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2121904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ey Point (List)">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1014620"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5342384"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7" name="Rectangle 6"/>
          <p:cNvSpPr/>
          <p:nvPr userDrawn="1"/>
        </p:nvSpPr>
        <p:spPr>
          <a:xfrm>
            <a:off x="6168008" y="1628800"/>
            <a:ext cx="5688632" cy="4608512"/>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Content Placeholder 2"/>
          <p:cNvSpPr>
            <a:spLocks noGrp="1"/>
          </p:cNvSpPr>
          <p:nvPr>
            <p:ph sz="half" idx="11" hasCustomPrompt="1"/>
          </p:nvPr>
        </p:nvSpPr>
        <p:spPr>
          <a:xfrm>
            <a:off x="6528048" y="2133601"/>
            <a:ext cx="4896544" cy="4103712"/>
          </a:xfrm>
          <a:prstGeom prst="rect">
            <a:avLst/>
          </a:prstGeom>
        </p:spPr>
        <p:txBody>
          <a:bodyPr numCol="1" spcCol="180000"/>
          <a:lstStyle>
            <a:lvl1pPr marL="514800" indent="-514800">
              <a:spcBef>
                <a:spcPts val="0"/>
              </a:spcBef>
              <a:spcAft>
                <a:spcPts val="600"/>
              </a:spcAft>
              <a:buFont typeface="+mj-lt"/>
              <a:buAutoNum type="arabicPeriod"/>
              <a:defRPr sz="1600" b="1">
                <a:solidFill>
                  <a:schemeClr val="bg1"/>
                </a:solidFill>
                <a:latin typeface="Arial" charset="0"/>
                <a:ea typeface="Arial" charset="0"/>
                <a:cs typeface="Arial" charset="0"/>
              </a:defRPr>
            </a:lvl1pPr>
            <a:lvl2pPr marL="0" indent="0">
              <a:spcBef>
                <a:spcPts val="0"/>
              </a:spcBef>
              <a:spcAft>
                <a:spcPts val="600"/>
              </a:spcAft>
              <a:buFontTx/>
              <a:buNone/>
              <a:tabLst/>
              <a:defRPr sz="1600" b="0">
                <a:solidFill>
                  <a:srgbClr val="53565A"/>
                </a:solidFill>
                <a:latin typeface="Arial" charset="0"/>
                <a:ea typeface="Arial" charset="0"/>
                <a:cs typeface="Arial" charset="0"/>
              </a:defRPr>
            </a:lvl2pPr>
            <a:lvl3pPr marL="0" indent="0">
              <a:spcBef>
                <a:spcPts val="0"/>
              </a:spcBef>
              <a:spcAft>
                <a:spcPts val="0"/>
              </a:spcAft>
              <a:buFontTx/>
              <a:buNone/>
              <a:tabLst/>
              <a:defRPr sz="1600" b="1">
                <a:solidFill>
                  <a:srgbClr val="103D64"/>
                </a:solidFill>
                <a:latin typeface="Arial" charset="0"/>
                <a:ea typeface="Arial" charset="0"/>
                <a:cs typeface="Arial" charset="0"/>
              </a:defRPr>
            </a:lvl3pPr>
            <a:lvl4pPr marL="228600" indent="-228600">
              <a:spcBef>
                <a:spcPts val="0"/>
              </a:spcBef>
              <a:spcAft>
                <a:spcPts val="400"/>
              </a:spcAft>
              <a:buSzPct val="80000"/>
              <a:buFont typeface="Arial" charset="0"/>
              <a:buChar char="•"/>
              <a:tabLst/>
              <a:defRPr sz="1600">
                <a:solidFill>
                  <a:srgbClr val="53565A"/>
                </a:solidFill>
                <a:latin typeface="Arial" charset="0"/>
                <a:ea typeface="Arial" charset="0"/>
                <a:cs typeface="Arial" charset="0"/>
              </a:defRPr>
            </a:lvl4pPr>
            <a:lvl5pPr marL="482600" indent="-266700">
              <a:spcBef>
                <a:spcPts val="0"/>
              </a:spcBef>
              <a:spcAft>
                <a:spcPts val="400"/>
              </a:spcAft>
              <a:buSzPct val="80000"/>
              <a:buFont typeface="Arial" charset="0"/>
              <a:buChar char="•"/>
              <a:tabLst/>
              <a:defRPr sz="160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Key Point</a:t>
            </a:r>
          </a:p>
        </p:txBody>
      </p:sp>
    </p:spTree>
    <p:extLst>
      <p:ext uri="{BB962C8B-B14F-4D97-AF65-F5344CB8AC3E}">
        <p14:creationId xmlns:p14="http://schemas.microsoft.com/office/powerpoint/2010/main" val="2523932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1014620"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5342384"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6" name="Content Placeholder 2"/>
          <p:cNvSpPr>
            <a:spLocks noGrp="1"/>
          </p:cNvSpPr>
          <p:nvPr>
            <p:ph sz="half" idx="11" hasCustomPrompt="1"/>
          </p:nvPr>
        </p:nvSpPr>
        <p:spPr>
          <a:xfrm>
            <a:off x="6168008" y="2133601"/>
            <a:ext cx="5444976"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Tree>
    <p:extLst>
      <p:ext uri="{BB962C8B-B14F-4D97-AF65-F5344CB8AC3E}">
        <p14:creationId xmlns:p14="http://schemas.microsoft.com/office/powerpoint/2010/main" val="3412451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1014620"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5414392"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2" hasCustomPrompt="1"/>
          </p:nvPr>
        </p:nvSpPr>
        <p:spPr>
          <a:xfrm>
            <a:off x="6167438" y="2133599"/>
            <a:ext cx="5445125" cy="4103713"/>
          </a:xfrm>
          <a:prstGeom prst="rect">
            <a:avLst/>
          </a:prstGeom>
        </p:spPr>
        <p:txBody>
          <a:bodyPr/>
          <a:lstStyle>
            <a:lvl1pPr>
              <a:defRPr sz="2000">
                <a:solidFill>
                  <a:srgbClr val="53565A"/>
                </a:solidFill>
                <a:latin typeface="Arial" charset="0"/>
                <a:ea typeface="Arial" charset="0"/>
                <a:cs typeface="Arial" charset="0"/>
              </a:defRPr>
            </a:lvl1pPr>
          </a:lstStyle>
          <a:p>
            <a:r>
              <a:rPr lang="en-US" sz="1530" dirty="0">
                <a:latin typeface="Arial" charset="0"/>
                <a:ea typeface="Arial" charset="0"/>
                <a:cs typeface="Arial" charset="0"/>
              </a:rPr>
              <a:t>Add picture</a:t>
            </a:r>
            <a:endParaRPr lang="en-US" dirty="0"/>
          </a:p>
        </p:txBody>
      </p:sp>
    </p:spTree>
    <p:extLst>
      <p:ext uri="{BB962C8B-B14F-4D97-AF65-F5344CB8AC3E}">
        <p14:creationId xmlns:p14="http://schemas.microsoft.com/office/powerpoint/2010/main" val="3412597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6" name="Rectangle 5"/>
          <p:cNvSpPr/>
          <p:nvPr userDrawn="1"/>
        </p:nvSpPr>
        <p:spPr>
          <a:xfrm>
            <a:off x="327248" y="332654"/>
            <a:ext cx="8001000" cy="5904658"/>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p:cNvSpPr/>
          <p:nvPr userDrawn="1"/>
        </p:nvSpPr>
        <p:spPr>
          <a:xfrm>
            <a:off x="5735959" y="1556790"/>
            <a:ext cx="5904657" cy="439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hasCustomPrompt="1"/>
          </p:nvPr>
        </p:nvSpPr>
        <p:spPr>
          <a:xfrm>
            <a:off x="551384" y="619243"/>
            <a:ext cx="7585868"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4838328" cy="3887688"/>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6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6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1" hasCustomPrompt="1"/>
          </p:nvPr>
        </p:nvSpPr>
        <p:spPr>
          <a:xfrm>
            <a:off x="5735639" y="1557339"/>
            <a:ext cx="5904978" cy="431993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solidFill>
                  <a:srgbClr val="53565A"/>
                </a:solidFill>
              </a:defRPr>
            </a:lvl1pPr>
          </a:lstStyle>
          <a:p>
            <a:r>
              <a:rPr lang="en-US" sz="1530" dirty="0">
                <a:latin typeface="Arial" charset="0"/>
                <a:ea typeface="Arial" charset="0"/>
                <a:cs typeface="Arial" charset="0"/>
              </a:rPr>
              <a:t>Add picture</a:t>
            </a:r>
            <a:endParaRPr lang="en-US" dirty="0"/>
          </a:p>
        </p:txBody>
      </p:sp>
    </p:spTree>
    <p:extLst>
      <p:ext uri="{BB962C8B-B14F-4D97-AF65-F5344CB8AC3E}">
        <p14:creationId xmlns:p14="http://schemas.microsoft.com/office/powerpoint/2010/main" val="1607275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Wide)">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0984036"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3974232"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1" hasCustomPrompt="1"/>
          </p:nvPr>
        </p:nvSpPr>
        <p:spPr>
          <a:xfrm>
            <a:off x="4802537" y="2133599"/>
            <a:ext cx="6779863" cy="410371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solidFill>
                  <a:srgbClr val="53565A"/>
                </a:solidFill>
              </a:defRPr>
            </a:lvl1pPr>
          </a:lstStyle>
          <a:p>
            <a:r>
              <a:rPr lang="en-US" sz="1530" dirty="0">
                <a:latin typeface="Arial" charset="0"/>
                <a:ea typeface="Arial" charset="0"/>
                <a:cs typeface="Arial" charset="0"/>
              </a:rPr>
              <a:t>Add picture</a:t>
            </a:r>
            <a:endParaRPr lang="en-US" dirty="0"/>
          </a:p>
        </p:txBody>
      </p:sp>
    </p:spTree>
    <p:extLst>
      <p:ext uri="{BB962C8B-B14F-4D97-AF65-F5344CB8AC3E}">
        <p14:creationId xmlns:p14="http://schemas.microsoft.com/office/powerpoint/2010/main" val="324998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1014620"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5342384"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6" name="Content Placeholder 2"/>
          <p:cNvSpPr>
            <a:spLocks noGrp="1"/>
          </p:cNvSpPr>
          <p:nvPr>
            <p:ph sz="half" idx="11" hasCustomPrompt="1"/>
          </p:nvPr>
        </p:nvSpPr>
        <p:spPr>
          <a:xfrm>
            <a:off x="6168008" y="2133601"/>
            <a:ext cx="5444976"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Tree>
    <p:extLst>
      <p:ext uri="{BB962C8B-B14F-4D97-AF65-F5344CB8AC3E}">
        <p14:creationId xmlns:p14="http://schemas.microsoft.com/office/powerpoint/2010/main" val="11115307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2423" y="1186783"/>
            <a:ext cx="6727675" cy="4489777"/>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611881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Slide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656" r="6585" b="7413"/>
          <a:stretch/>
        </p:blipFill>
        <p:spPr>
          <a:xfrm>
            <a:off x="5077714" y="1196752"/>
            <a:ext cx="6803389" cy="4464496"/>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898043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ey 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7888" y="1200216"/>
            <a:ext cx="6722702" cy="4471156"/>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2212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ey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580"/>
          <a:stretch/>
        </p:blipFill>
        <p:spPr>
          <a:xfrm>
            <a:off x="5087888" y="1220755"/>
            <a:ext cx="6722702" cy="4455805"/>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426359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Slide 4">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92859" y="1196752"/>
            <a:ext cx="6714873" cy="4481233"/>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1430438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ey Slide 5">
    <p:spTree>
      <p:nvGrpSpPr>
        <p:cNvPr id="1" name=""/>
        <p:cNvGrpSpPr/>
        <p:nvPr/>
      </p:nvGrpSpPr>
      <p:grpSpPr>
        <a:xfrm>
          <a:off x="0" y="0"/>
          <a:ext cx="0" cy="0"/>
          <a:chOff x="0" y="0"/>
          <a:chExt cx="0" cy="0"/>
        </a:xfrm>
      </p:grpSpPr>
      <p:pic>
        <p:nvPicPr>
          <p:cNvPr id="11" name="Content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t="9442" r="26489" b="17038"/>
          <a:stretch/>
        </p:blipFill>
        <p:spPr>
          <a:xfrm>
            <a:off x="5087889" y="1196752"/>
            <a:ext cx="6727896" cy="4485264"/>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1536892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6" t="1605" r="7852" b="410"/>
          <a:stretch/>
        </p:blipFill>
        <p:spPr>
          <a:xfrm>
            <a:off x="5076075" y="1268760"/>
            <a:ext cx="6708557" cy="4394673"/>
          </a:xfrm>
          <a:prstGeom prst="rect">
            <a:avLst/>
          </a:prstGeom>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10" name="Picture 9">
            <a:extLst>
              <a:ext uri="{FF2B5EF4-FFF2-40B4-BE49-F238E27FC236}">
                <a16:creationId xmlns:a16="http://schemas.microsoft.com/office/drawing/2014/main" id="{4CAEEA35-32A6-48CD-862E-C138754CD2D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11951" y="620689"/>
            <a:ext cx="2702060" cy="1379704"/>
          </a:xfrm>
          <a:prstGeom prst="rect">
            <a:avLst/>
          </a:prstGeom>
        </p:spPr>
      </p:pic>
    </p:spTree>
    <p:extLst>
      <p:ext uri="{BB962C8B-B14F-4D97-AF65-F5344CB8AC3E}">
        <p14:creationId xmlns:p14="http://schemas.microsoft.com/office/powerpoint/2010/main" val="2229294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ey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2423" y="1186783"/>
            <a:ext cx="6727675" cy="4489777"/>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611881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ey Slide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7714" y="1196752"/>
            <a:ext cx="6803389" cy="4464496"/>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8980433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ey 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87888" y="1200216"/>
            <a:ext cx="6722702" cy="4471156"/>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2212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1014620"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5414392"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2" hasCustomPrompt="1"/>
          </p:nvPr>
        </p:nvSpPr>
        <p:spPr>
          <a:xfrm>
            <a:off x="6167438" y="2133599"/>
            <a:ext cx="5445125" cy="4103713"/>
          </a:xfrm>
          <a:prstGeom prst="rect">
            <a:avLst/>
          </a:prstGeom>
        </p:spPr>
        <p:txBody>
          <a:bodyPr/>
          <a:lstStyle>
            <a:lvl1pPr>
              <a:defRPr sz="2000">
                <a:solidFill>
                  <a:srgbClr val="53565A"/>
                </a:solidFill>
                <a:latin typeface="Arial" charset="0"/>
                <a:ea typeface="Arial" charset="0"/>
                <a:cs typeface="Arial" charset="0"/>
              </a:defRPr>
            </a:lvl1pPr>
          </a:lstStyle>
          <a:p>
            <a:r>
              <a:rPr lang="en-US" sz="1530" dirty="0">
                <a:latin typeface="Arial" charset="0"/>
                <a:ea typeface="Arial" charset="0"/>
                <a:cs typeface="Arial" charset="0"/>
              </a:rPr>
              <a:t>Add picture</a:t>
            </a:r>
            <a:endParaRPr lang="en-US" dirty="0"/>
          </a:p>
        </p:txBody>
      </p:sp>
    </p:spTree>
    <p:extLst>
      <p:ext uri="{BB962C8B-B14F-4D97-AF65-F5344CB8AC3E}">
        <p14:creationId xmlns:p14="http://schemas.microsoft.com/office/powerpoint/2010/main" val="12369619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ey Slid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5087888" y="1220755"/>
            <a:ext cx="6722702" cy="4455805"/>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4263599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ey Slide 4">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92859" y="1196752"/>
            <a:ext cx="6714873" cy="4481233"/>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1430438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ey Slide 5">
    <p:spTree>
      <p:nvGrpSpPr>
        <p:cNvPr id="1" name=""/>
        <p:cNvGrpSpPr/>
        <p:nvPr/>
      </p:nvGrpSpPr>
      <p:grpSpPr>
        <a:xfrm>
          <a:off x="0" y="0"/>
          <a:ext cx="0" cy="0"/>
          <a:chOff x="0" y="0"/>
          <a:chExt cx="0" cy="0"/>
        </a:xfrm>
      </p:grpSpPr>
      <p:pic>
        <p:nvPicPr>
          <p:cNvPr id="11" name="Content Placeholder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87889" y="1196752"/>
            <a:ext cx="6727896" cy="4485264"/>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1536892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330"/>
          <a:stretch/>
        </p:blipFill>
        <p:spPr>
          <a:xfrm>
            <a:off x="5076075" y="1268760"/>
            <a:ext cx="6708557" cy="4394673"/>
          </a:xfrm>
          <a:prstGeom prst="rect">
            <a:avLst/>
          </a:prstGeom>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10" name="Picture 9">
            <a:extLst>
              <a:ext uri="{FF2B5EF4-FFF2-40B4-BE49-F238E27FC236}">
                <a16:creationId xmlns:a16="http://schemas.microsoft.com/office/drawing/2014/main" id="{4CAEEA35-32A6-48CD-862E-C138754CD2D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1951" y="620689"/>
            <a:ext cx="2702060" cy="1379704"/>
          </a:xfrm>
          <a:prstGeom prst="rect">
            <a:avLst/>
          </a:prstGeom>
        </p:spPr>
      </p:pic>
    </p:spTree>
    <p:extLst>
      <p:ext uri="{BB962C8B-B14F-4D97-AF65-F5344CB8AC3E}">
        <p14:creationId xmlns:p14="http://schemas.microsoft.com/office/powerpoint/2010/main" val="22292941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_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7F45-0FE0-44FC-A3AB-AE12400EFB7B}"/>
              </a:ext>
            </a:extLst>
          </p:cNvPr>
          <p:cNvSpPr>
            <a:spLocks noGrp="1"/>
          </p:cNvSpPr>
          <p:nvPr>
            <p:ph type="ctrTitle"/>
          </p:nvPr>
        </p:nvSpPr>
        <p:spPr>
          <a:xfrm>
            <a:off x="661852" y="1122363"/>
            <a:ext cx="9144000" cy="2387600"/>
          </a:xfrm>
        </p:spPr>
        <p:txBody>
          <a:bodyPr anchor="b">
            <a:normAutofit/>
          </a:bodyPr>
          <a:lstStyle>
            <a:lvl1pPr algn="l">
              <a:defRPr sz="5400">
                <a:solidFill>
                  <a:schemeClr val="bg1"/>
                </a:solidFill>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DF492FCB-F001-40AD-9EAE-34ACAEF4CFCB}"/>
              </a:ext>
            </a:extLst>
          </p:cNvPr>
          <p:cNvSpPr>
            <a:spLocks noGrp="1"/>
          </p:cNvSpPr>
          <p:nvPr>
            <p:ph type="subTitle" idx="1"/>
          </p:nvPr>
        </p:nvSpPr>
        <p:spPr>
          <a:xfrm>
            <a:off x="661852"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7" name="Rectangle 6">
            <a:extLst>
              <a:ext uri="{FF2B5EF4-FFF2-40B4-BE49-F238E27FC236}">
                <a16:creationId xmlns:a16="http://schemas.microsoft.com/office/drawing/2014/main" id="{564BAD89-65E4-4E7E-9260-7A91D2E7C30A}"/>
              </a:ext>
            </a:extLst>
          </p:cNvPr>
          <p:cNvSpPr/>
          <p:nvPr userDrawn="1"/>
        </p:nvSpPr>
        <p:spPr>
          <a:xfrm>
            <a:off x="572589" y="2593180"/>
            <a:ext cx="89263" cy="1865698"/>
          </a:xfrm>
          <a:prstGeom prst="rect">
            <a:avLst/>
          </a:prstGeom>
          <a:solidFill>
            <a:srgbClr val="FF3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334066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B148D15-D9CB-4C6B-9040-C31891442ADF}"/>
              </a:ext>
            </a:extLst>
          </p:cNvPr>
          <p:cNvSpPr>
            <a:spLocks noGrp="1"/>
          </p:cNvSpPr>
          <p:nvPr>
            <p:ph type="ctrTitle"/>
          </p:nvPr>
        </p:nvSpPr>
        <p:spPr>
          <a:xfrm>
            <a:off x="435608" y="1122363"/>
            <a:ext cx="9144000" cy="2387600"/>
          </a:xfrm>
        </p:spPr>
        <p:txBody>
          <a:bodyPr anchor="b">
            <a:normAutofit/>
          </a:bodyPr>
          <a:lstStyle>
            <a:lvl1pPr algn="l">
              <a:defRPr sz="5400">
                <a:solidFill>
                  <a:schemeClr val="bg1"/>
                </a:solidFill>
              </a:defRPr>
            </a:lvl1pPr>
          </a:lstStyle>
          <a:p>
            <a:r>
              <a:rPr lang="en-US"/>
              <a:t>Click to edit Master title style</a:t>
            </a:r>
            <a:endParaRPr lang="en-AU" dirty="0"/>
          </a:p>
        </p:txBody>
      </p:sp>
      <p:sp>
        <p:nvSpPr>
          <p:cNvPr id="11" name="Subtitle 2">
            <a:extLst>
              <a:ext uri="{FF2B5EF4-FFF2-40B4-BE49-F238E27FC236}">
                <a16:creationId xmlns:a16="http://schemas.microsoft.com/office/drawing/2014/main" id="{A0DF8604-CF09-4CB7-9383-144F059EC6EB}"/>
              </a:ext>
            </a:extLst>
          </p:cNvPr>
          <p:cNvSpPr>
            <a:spLocks noGrp="1"/>
          </p:cNvSpPr>
          <p:nvPr>
            <p:ph type="subTitle" idx="1"/>
          </p:nvPr>
        </p:nvSpPr>
        <p:spPr>
          <a:xfrm>
            <a:off x="435608"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Tree>
    <p:extLst>
      <p:ext uri="{BB962C8B-B14F-4D97-AF65-F5344CB8AC3E}">
        <p14:creationId xmlns:p14="http://schemas.microsoft.com/office/powerpoint/2010/main" val="1501201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_Dark blu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8B23-B4D2-4C6F-9C31-88C5AE37247A}"/>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92575D2A-60D3-4AC5-940F-658BB149EC06}"/>
              </a:ext>
            </a:extLst>
          </p:cNvPr>
          <p:cNvSpPr>
            <a:spLocks noGrp="1"/>
          </p:cNvSpPr>
          <p:nvPr>
            <p:ph idx="1" hasCustomPrompt="1"/>
          </p:nvPr>
        </p:nvSpPr>
        <p:spPr>
          <a:xfrm>
            <a:off x="838200" y="1756372"/>
            <a:ext cx="10515600" cy="4420591"/>
          </a:xfrm>
          <a:prstGeom prst="rect">
            <a:avLst/>
          </a:prstGeom>
        </p:spPr>
        <p:txBody>
          <a:bodyPr/>
          <a:lstStyle>
            <a:lvl1pPr>
              <a:defRPr/>
            </a:lvl1pPr>
            <a:lvl2pPr>
              <a:defRPr/>
            </a:lvl2pPr>
            <a:lvl3pPr>
              <a:defRPr/>
            </a:lvl3pPr>
            <a:lvl4pPr>
              <a:defRPr/>
            </a:lvl4pPr>
            <a:lvl5pPr>
              <a:defRPr/>
            </a:lvl5pPr>
          </a:lstStyle>
          <a:p>
            <a:pPr lvl="0"/>
            <a:r>
              <a:rPr lang="en-US" dirty="0"/>
              <a:t>Heading 1</a:t>
            </a:r>
          </a:p>
          <a:p>
            <a:pPr lvl="1"/>
            <a:r>
              <a:rPr lang="en-US" dirty="0"/>
              <a:t>Heading 2</a:t>
            </a:r>
          </a:p>
          <a:p>
            <a:pPr lvl="2"/>
            <a:r>
              <a:rPr lang="en-US" dirty="0"/>
              <a:t>Body copy</a:t>
            </a:r>
          </a:p>
          <a:p>
            <a:pPr lvl="3"/>
            <a:r>
              <a:rPr lang="en-US" dirty="0"/>
              <a:t>Bullet 1</a:t>
            </a:r>
          </a:p>
          <a:p>
            <a:pPr lvl="4"/>
            <a:r>
              <a:rPr lang="en-US" dirty="0"/>
              <a:t>Bullet 2</a:t>
            </a:r>
            <a:endParaRPr lang="en-AU" dirty="0"/>
          </a:p>
        </p:txBody>
      </p:sp>
      <p:sp>
        <p:nvSpPr>
          <p:cNvPr id="7" name="Slide Number Placeholder 6">
            <a:extLst>
              <a:ext uri="{FF2B5EF4-FFF2-40B4-BE49-F238E27FC236}">
                <a16:creationId xmlns:a16="http://schemas.microsoft.com/office/drawing/2014/main" id="{77360B7C-9EFE-4A26-AB46-1BDD9221903C}"/>
              </a:ext>
            </a:extLst>
          </p:cNvPr>
          <p:cNvSpPr>
            <a:spLocks noGrp="1"/>
          </p:cNvSpPr>
          <p:nvPr>
            <p:ph type="sldNum" sz="quarter" idx="10"/>
          </p:nvPr>
        </p:nvSpPr>
        <p:spPr/>
        <p:txBody>
          <a:bodyPr/>
          <a:lstStyle/>
          <a:p>
            <a:r>
              <a:rPr lang="en-AU" dirty="0"/>
              <a:t> Name of presentation  |  </a:t>
            </a:r>
            <a:fld id="{3757B18F-E163-47F9-A6BD-168CF45B410A}" type="slidenum">
              <a:rPr lang="en-AU" smtClean="0"/>
              <a:pPr/>
              <a:t>‹#›</a:t>
            </a:fld>
            <a:endParaRPr lang="en-AU" dirty="0"/>
          </a:p>
        </p:txBody>
      </p:sp>
    </p:spTree>
    <p:extLst>
      <p:ext uri="{BB962C8B-B14F-4D97-AF65-F5344CB8AC3E}">
        <p14:creationId xmlns:p14="http://schemas.microsoft.com/office/powerpoint/2010/main" val="3649295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_Dark blu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D91D3-EF16-44E8-92C8-E324377F6200}"/>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D8F68B2C-FAE5-4A70-8407-B8CAEE52E1BC}"/>
              </a:ext>
            </a:extLst>
          </p:cNvPr>
          <p:cNvSpPr>
            <a:spLocks noGrp="1"/>
          </p:cNvSpPr>
          <p:nvPr>
            <p:ph sz="half" idx="1" hasCustomPrompt="1"/>
          </p:nvPr>
        </p:nvSpPr>
        <p:spPr>
          <a:xfrm>
            <a:off x="838200" y="1825625"/>
            <a:ext cx="5181600" cy="4351338"/>
          </a:xfrm>
          <a:prstGeom prst="rect">
            <a:avLst/>
          </a:prstGeom>
        </p:spPr>
        <p:txBody>
          <a:bodyPr/>
          <a:lstStyle>
            <a:lvl1pPr>
              <a:defRPr/>
            </a:lvl1pPr>
            <a:lvl2pPr>
              <a:defRPr/>
            </a:lvl2pPr>
            <a:lvl3pPr>
              <a:defRPr/>
            </a:lvl3pPr>
            <a:lvl4pPr>
              <a:defRPr/>
            </a:lvl4pPr>
            <a:lvl5pPr>
              <a:defRPr/>
            </a:lvl5pPr>
          </a:lstStyle>
          <a:p>
            <a:pPr lvl="0"/>
            <a:r>
              <a:rPr lang="en-US" dirty="0"/>
              <a:t>Heading 1</a:t>
            </a:r>
          </a:p>
          <a:p>
            <a:pPr lvl="1"/>
            <a:r>
              <a:rPr lang="en-US" dirty="0"/>
              <a:t>Heading 2</a:t>
            </a:r>
          </a:p>
          <a:p>
            <a:pPr lvl="2"/>
            <a:r>
              <a:rPr lang="en-US" dirty="0"/>
              <a:t>Body copy</a:t>
            </a:r>
          </a:p>
          <a:p>
            <a:pPr lvl="3"/>
            <a:r>
              <a:rPr lang="en-US" dirty="0"/>
              <a:t>Bullet 1</a:t>
            </a:r>
          </a:p>
          <a:p>
            <a:pPr lvl="4"/>
            <a:r>
              <a:rPr lang="en-US" dirty="0"/>
              <a:t>Bullet 2</a:t>
            </a:r>
            <a:endParaRPr lang="en-AU" dirty="0"/>
          </a:p>
        </p:txBody>
      </p:sp>
      <p:sp>
        <p:nvSpPr>
          <p:cNvPr id="4" name="Content Placeholder 3">
            <a:extLst>
              <a:ext uri="{FF2B5EF4-FFF2-40B4-BE49-F238E27FC236}">
                <a16:creationId xmlns:a16="http://schemas.microsoft.com/office/drawing/2014/main" id="{F6662A60-8C3B-4A1C-8374-5C7BD454EF5A}"/>
              </a:ext>
            </a:extLst>
          </p:cNvPr>
          <p:cNvSpPr>
            <a:spLocks noGrp="1"/>
          </p:cNvSpPr>
          <p:nvPr>
            <p:ph sz="half" idx="2" hasCustomPrompt="1"/>
          </p:nvPr>
        </p:nvSpPr>
        <p:spPr>
          <a:xfrm>
            <a:off x="6172200" y="1825625"/>
            <a:ext cx="5181600" cy="4351338"/>
          </a:xfrm>
          <a:prstGeom prst="rect">
            <a:avLst/>
          </a:prstGeom>
        </p:spPr>
        <p:txBody>
          <a:bodyPr/>
          <a:lstStyle>
            <a:lvl1pPr>
              <a:defRPr/>
            </a:lvl1pPr>
            <a:lvl2pPr>
              <a:defRPr/>
            </a:lvl2pPr>
            <a:lvl3pPr>
              <a:defRPr/>
            </a:lvl3pPr>
            <a:lvl4pPr>
              <a:defRPr/>
            </a:lvl4pPr>
            <a:lvl5pPr>
              <a:defRPr/>
            </a:lvl5pPr>
          </a:lstStyle>
          <a:p>
            <a:pPr lvl="0"/>
            <a:r>
              <a:rPr lang="en-US" dirty="0"/>
              <a:t>Heading 1</a:t>
            </a:r>
          </a:p>
          <a:p>
            <a:pPr lvl="1"/>
            <a:r>
              <a:rPr lang="en-US" dirty="0"/>
              <a:t>Heading 2</a:t>
            </a:r>
          </a:p>
          <a:p>
            <a:pPr lvl="2"/>
            <a:r>
              <a:rPr lang="en-US" dirty="0"/>
              <a:t>Body copy</a:t>
            </a:r>
          </a:p>
          <a:p>
            <a:pPr lvl="3"/>
            <a:r>
              <a:rPr lang="en-US" dirty="0"/>
              <a:t>Bullet 1</a:t>
            </a:r>
          </a:p>
          <a:p>
            <a:pPr lvl="4"/>
            <a:r>
              <a:rPr lang="en-US" dirty="0"/>
              <a:t>Bullet 2</a:t>
            </a:r>
            <a:endParaRPr lang="en-AU" dirty="0"/>
          </a:p>
        </p:txBody>
      </p:sp>
      <p:sp>
        <p:nvSpPr>
          <p:cNvPr id="8" name="Slide Number Placeholder 7">
            <a:extLst>
              <a:ext uri="{FF2B5EF4-FFF2-40B4-BE49-F238E27FC236}">
                <a16:creationId xmlns:a16="http://schemas.microsoft.com/office/drawing/2014/main" id="{7DCEEFEF-D1F3-4E55-B902-4816B88A9D4A}"/>
              </a:ext>
            </a:extLst>
          </p:cNvPr>
          <p:cNvSpPr>
            <a:spLocks noGrp="1"/>
          </p:cNvSpPr>
          <p:nvPr>
            <p:ph type="sldNum" sz="quarter" idx="10"/>
          </p:nvPr>
        </p:nvSpPr>
        <p:spPr/>
        <p:txBody>
          <a:bodyPr/>
          <a:lstStyle/>
          <a:p>
            <a:r>
              <a:rPr lang="en-AU" dirty="0"/>
              <a:t> Name of presentation  |  </a:t>
            </a:r>
            <a:fld id="{3757B18F-E163-47F9-A6BD-168CF45B410A}" type="slidenum">
              <a:rPr lang="en-AU" smtClean="0"/>
              <a:pPr/>
              <a:t>‹#›</a:t>
            </a:fld>
            <a:endParaRPr lang="en-AU" dirty="0"/>
          </a:p>
        </p:txBody>
      </p:sp>
    </p:spTree>
    <p:extLst>
      <p:ext uri="{BB962C8B-B14F-4D97-AF65-F5344CB8AC3E}">
        <p14:creationId xmlns:p14="http://schemas.microsoft.com/office/powerpoint/2010/main" val="1379807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ll out__Dark blue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2759E1-97D9-4F26-8B14-9F86E66A9EC4}"/>
              </a:ext>
            </a:extLst>
          </p:cNvPr>
          <p:cNvSpPr>
            <a:spLocks noGrp="1"/>
          </p:cNvSpPr>
          <p:nvPr>
            <p:ph type="body" sz="half" idx="2" hasCustomPrompt="1"/>
          </p:nvPr>
        </p:nvSpPr>
        <p:spPr>
          <a:xfrm>
            <a:off x="839788" y="1674890"/>
            <a:ext cx="4114800" cy="3906760"/>
          </a:xfrm>
          <a:prstGeom prst="rect">
            <a:avLst/>
          </a:prstGeo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Call out text here</a:t>
            </a:r>
          </a:p>
        </p:txBody>
      </p:sp>
      <p:sp>
        <p:nvSpPr>
          <p:cNvPr id="8" name="Title 1">
            <a:extLst>
              <a:ext uri="{FF2B5EF4-FFF2-40B4-BE49-F238E27FC236}">
                <a16:creationId xmlns:a16="http://schemas.microsoft.com/office/drawing/2014/main" id="{81637176-65BD-4A2C-BB8E-5C3B9F5C514D}"/>
              </a:ext>
            </a:extLst>
          </p:cNvPr>
          <p:cNvSpPr>
            <a:spLocks noGrp="1"/>
          </p:cNvSpPr>
          <p:nvPr>
            <p:ph type="title"/>
          </p:nvPr>
        </p:nvSpPr>
        <p:spPr>
          <a:xfrm>
            <a:off x="838200" y="365125"/>
            <a:ext cx="10515600" cy="1128697"/>
          </a:xfrm>
        </p:spPr>
        <p:txBody>
          <a:bodyPr/>
          <a:lstStyle/>
          <a:p>
            <a:r>
              <a:rPr lang="en-US" dirty="0"/>
              <a:t>Click to edit Master title style</a:t>
            </a:r>
            <a:endParaRPr lang="en-AU" dirty="0"/>
          </a:p>
        </p:txBody>
      </p:sp>
      <p:sp>
        <p:nvSpPr>
          <p:cNvPr id="10" name="Content Placeholder 3">
            <a:extLst>
              <a:ext uri="{FF2B5EF4-FFF2-40B4-BE49-F238E27FC236}">
                <a16:creationId xmlns:a16="http://schemas.microsoft.com/office/drawing/2014/main" id="{6DECE040-AB45-4E28-AB06-2F82C3FB6A28}"/>
              </a:ext>
            </a:extLst>
          </p:cNvPr>
          <p:cNvSpPr>
            <a:spLocks noGrp="1"/>
          </p:cNvSpPr>
          <p:nvPr>
            <p:ph sz="half" idx="13" hasCustomPrompt="1"/>
          </p:nvPr>
        </p:nvSpPr>
        <p:spPr>
          <a:xfrm>
            <a:off x="5176318" y="1674890"/>
            <a:ext cx="6175893" cy="3906760"/>
          </a:xfrm>
          <a:prstGeom prst="rect">
            <a:avLst/>
          </a:prstGeom>
        </p:spPr>
        <p:txBody>
          <a:bodyPr/>
          <a:lstStyle>
            <a:lvl1pPr>
              <a:defRPr/>
            </a:lvl1pPr>
            <a:lvl2pPr>
              <a:defRPr/>
            </a:lvl2pPr>
            <a:lvl3pPr>
              <a:defRPr/>
            </a:lvl3pPr>
            <a:lvl4pPr>
              <a:defRPr/>
            </a:lvl4pPr>
            <a:lvl5pPr>
              <a:defRPr/>
            </a:lvl5pPr>
          </a:lstStyle>
          <a:p>
            <a:pPr lvl="0"/>
            <a:r>
              <a:rPr lang="en-US" dirty="0"/>
              <a:t>Heading 1</a:t>
            </a:r>
          </a:p>
          <a:p>
            <a:pPr lvl="1"/>
            <a:r>
              <a:rPr lang="en-US" dirty="0"/>
              <a:t>Heading 2</a:t>
            </a:r>
          </a:p>
          <a:p>
            <a:pPr lvl="2"/>
            <a:r>
              <a:rPr lang="en-US" dirty="0"/>
              <a:t>Body copy</a:t>
            </a:r>
          </a:p>
          <a:p>
            <a:pPr lvl="3"/>
            <a:r>
              <a:rPr lang="en-US" dirty="0"/>
              <a:t>Bullet 1</a:t>
            </a:r>
          </a:p>
          <a:p>
            <a:pPr lvl="4"/>
            <a:r>
              <a:rPr lang="en-US" dirty="0"/>
              <a:t>Bullet 2</a:t>
            </a:r>
            <a:endParaRPr lang="en-AU" dirty="0"/>
          </a:p>
        </p:txBody>
      </p:sp>
      <p:sp>
        <p:nvSpPr>
          <p:cNvPr id="2" name="Slide Number Placeholder 1">
            <a:extLst>
              <a:ext uri="{FF2B5EF4-FFF2-40B4-BE49-F238E27FC236}">
                <a16:creationId xmlns:a16="http://schemas.microsoft.com/office/drawing/2014/main" id="{20BF3F3D-C136-4C49-BD1D-C8F98FEEFB0D}"/>
              </a:ext>
            </a:extLst>
          </p:cNvPr>
          <p:cNvSpPr>
            <a:spLocks noGrp="1"/>
          </p:cNvSpPr>
          <p:nvPr>
            <p:ph type="sldNum" sz="quarter" idx="14"/>
          </p:nvPr>
        </p:nvSpPr>
        <p:spPr/>
        <p:txBody>
          <a:bodyPr/>
          <a:lstStyle/>
          <a:p>
            <a:r>
              <a:rPr lang="en-AU" dirty="0"/>
              <a:t> Name of presentation  |  </a:t>
            </a:r>
            <a:fld id="{3757B18F-E163-47F9-A6BD-168CF45B410A}" type="slidenum">
              <a:rPr lang="en-AU" smtClean="0"/>
              <a:pPr/>
              <a:t>‹#›</a:t>
            </a:fld>
            <a:endParaRPr lang="en-AU" dirty="0"/>
          </a:p>
        </p:txBody>
      </p:sp>
    </p:spTree>
    <p:extLst>
      <p:ext uri="{BB962C8B-B14F-4D97-AF65-F5344CB8AC3E}">
        <p14:creationId xmlns:p14="http://schemas.microsoft.com/office/powerpoint/2010/main" val="795868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picture_Dark blue layou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52E06DA-A395-44EE-9652-D4DFCD50C16C}"/>
              </a:ext>
            </a:extLst>
          </p:cNvPr>
          <p:cNvSpPr>
            <a:spLocks noGrp="1"/>
          </p:cNvSpPr>
          <p:nvPr>
            <p:ph type="pic" idx="14"/>
          </p:nvPr>
        </p:nvSpPr>
        <p:spPr>
          <a:xfrm>
            <a:off x="7224665" y="1833562"/>
            <a:ext cx="4298887" cy="38142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10" name="Title 1">
            <a:extLst>
              <a:ext uri="{FF2B5EF4-FFF2-40B4-BE49-F238E27FC236}">
                <a16:creationId xmlns:a16="http://schemas.microsoft.com/office/drawing/2014/main" id="{977227F1-B7BF-424D-83CC-43F9E6225153}"/>
              </a:ext>
            </a:extLst>
          </p:cNvPr>
          <p:cNvSpPr>
            <a:spLocks noGrp="1"/>
          </p:cNvSpPr>
          <p:nvPr>
            <p:ph type="title"/>
          </p:nvPr>
        </p:nvSpPr>
        <p:spPr>
          <a:xfrm>
            <a:off x="838200" y="365125"/>
            <a:ext cx="10515600" cy="1128697"/>
          </a:xfrm>
        </p:spPr>
        <p:txBody>
          <a:bodyPr/>
          <a:lstStyle/>
          <a:p>
            <a:r>
              <a:rPr lang="en-US"/>
              <a:t>Click to edit Master title style</a:t>
            </a:r>
            <a:endParaRPr lang="en-AU"/>
          </a:p>
        </p:txBody>
      </p:sp>
      <p:sp>
        <p:nvSpPr>
          <p:cNvPr id="11" name="Content Placeholder 3">
            <a:extLst>
              <a:ext uri="{FF2B5EF4-FFF2-40B4-BE49-F238E27FC236}">
                <a16:creationId xmlns:a16="http://schemas.microsoft.com/office/drawing/2014/main" id="{D636521B-2BA0-45BC-8E7D-4F2E9A1B93A7}"/>
              </a:ext>
            </a:extLst>
          </p:cNvPr>
          <p:cNvSpPr>
            <a:spLocks noGrp="1"/>
          </p:cNvSpPr>
          <p:nvPr>
            <p:ph sz="half" idx="13" hasCustomPrompt="1"/>
          </p:nvPr>
        </p:nvSpPr>
        <p:spPr>
          <a:xfrm>
            <a:off x="839788" y="1833562"/>
            <a:ext cx="6175893" cy="3806747"/>
          </a:xfrm>
          <a:prstGeom prst="rect">
            <a:avLst/>
          </a:prstGeom>
        </p:spPr>
        <p:txBody>
          <a:bodyPr/>
          <a:lstStyle>
            <a:lvl1pPr>
              <a:defRPr/>
            </a:lvl1pPr>
            <a:lvl2pPr>
              <a:defRPr/>
            </a:lvl2pPr>
            <a:lvl3pPr>
              <a:defRPr/>
            </a:lvl3pPr>
            <a:lvl4pPr>
              <a:defRPr/>
            </a:lvl4pPr>
            <a:lvl5pPr>
              <a:defRPr/>
            </a:lvl5pPr>
          </a:lstStyle>
          <a:p>
            <a:pPr lvl="0"/>
            <a:r>
              <a:rPr lang="en-US" dirty="0"/>
              <a:t>Heading 1</a:t>
            </a:r>
          </a:p>
          <a:p>
            <a:pPr lvl="1"/>
            <a:r>
              <a:rPr lang="en-US" dirty="0"/>
              <a:t>Heading 2</a:t>
            </a:r>
          </a:p>
          <a:p>
            <a:pPr lvl="2"/>
            <a:r>
              <a:rPr lang="en-US" dirty="0"/>
              <a:t>Body copy</a:t>
            </a:r>
          </a:p>
          <a:p>
            <a:pPr lvl="3"/>
            <a:r>
              <a:rPr lang="en-US" dirty="0"/>
              <a:t>Bullet 1</a:t>
            </a:r>
          </a:p>
          <a:p>
            <a:pPr lvl="4"/>
            <a:r>
              <a:rPr lang="en-US" dirty="0"/>
              <a:t>Bullet 2</a:t>
            </a:r>
            <a:endParaRPr lang="en-AU" dirty="0"/>
          </a:p>
        </p:txBody>
      </p:sp>
      <p:sp>
        <p:nvSpPr>
          <p:cNvPr id="2" name="Slide Number Placeholder 1">
            <a:extLst>
              <a:ext uri="{FF2B5EF4-FFF2-40B4-BE49-F238E27FC236}">
                <a16:creationId xmlns:a16="http://schemas.microsoft.com/office/drawing/2014/main" id="{18ED8113-1815-40F9-9113-E567A5E720A5}"/>
              </a:ext>
            </a:extLst>
          </p:cNvPr>
          <p:cNvSpPr>
            <a:spLocks noGrp="1"/>
          </p:cNvSpPr>
          <p:nvPr>
            <p:ph type="sldNum" sz="quarter" idx="15"/>
          </p:nvPr>
        </p:nvSpPr>
        <p:spPr/>
        <p:txBody>
          <a:bodyPr/>
          <a:lstStyle/>
          <a:p>
            <a:r>
              <a:rPr lang="en-AU" dirty="0"/>
              <a:t> Name of presentation  |  </a:t>
            </a:r>
            <a:fld id="{3757B18F-E163-47F9-A6BD-168CF45B410A}" type="slidenum">
              <a:rPr lang="en-AU" smtClean="0"/>
              <a:pPr/>
              <a:t>‹#›</a:t>
            </a:fld>
            <a:endParaRPr lang="en-AU" dirty="0"/>
          </a:p>
        </p:txBody>
      </p:sp>
    </p:spTree>
    <p:extLst>
      <p:ext uri="{BB962C8B-B14F-4D97-AF65-F5344CB8AC3E}">
        <p14:creationId xmlns:p14="http://schemas.microsoft.com/office/powerpoint/2010/main" val="1963373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6" name="Rectangle 5"/>
          <p:cNvSpPr/>
          <p:nvPr userDrawn="1"/>
        </p:nvSpPr>
        <p:spPr>
          <a:xfrm>
            <a:off x="327248" y="332654"/>
            <a:ext cx="8001000" cy="5904658"/>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p:cNvSpPr/>
          <p:nvPr userDrawn="1"/>
        </p:nvSpPr>
        <p:spPr>
          <a:xfrm>
            <a:off x="5735959" y="1556790"/>
            <a:ext cx="5904657" cy="439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hasCustomPrompt="1"/>
          </p:nvPr>
        </p:nvSpPr>
        <p:spPr>
          <a:xfrm>
            <a:off x="551384" y="619243"/>
            <a:ext cx="7585868"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4838328" cy="3887688"/>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6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6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1" hasCustomPrompt="1"/>
          </p:nvPr>
        </p:nvSpPr>
        <p:spPr>
          <a:xfrm>
            <a:off x="5735639" y="1557339"/>
            <a:ext cx="5904978" cy="431993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solidFill>
                  <a:srgbClr val="53565A"/>
                </a:solidFill>
              </a:defRPr>
            </a:lvl1pPr>
          </a:lstStyle>
          <a:p>
            <a:r>
              <a:rPr lang="en-US" sz="1530" dirty="0">
                <a:latin typeface="Arial" charset="0"/>
                <a:ea typeface="Arial" charset="0"/>
                <a:cs typeface="Arial" charset="0"/>
              </a:rPr>
              <a:t>Add picture</a:t>
            </a:r>
            <a:endParaRPr lang="en-US" dirty="0"/>
          </a:p>
        </p:txBody>
      </p:sp>
    </p:spTree>
    <p:extLst>
      <p:ext uri="{BB962C8B-B14F-4D97-AF65-F5344CB8AC3E}">
        <p14:creationId xmlns:p14="http://schemas.microsoft.com/office/powerpoint/2010/main" val="6597163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_Dark blu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794C-7C61-48A9-BB84-AFDBF279F80E}"/>
              </a:ext>
            </a:extLst>
          </p:cNvPr>
          <p:cNvSpPr>
            <a:spLocks noGrp="1"/>
          </p:cNvSpPr>
          <p:nvPr>
            <p:ph type="title"/>
          </p:nvPr>
        </p:nvSpPr>
        <p:spPr/>
        <p:txBody>
          <a:bodyPr/>
          <a:lstStyle/>
          <a:p>
            <a:r>
              <a:rPr lang="en-US" dirty="0"/>
              <a:t>Click to edit Master title style</a:t>
            </a:r>
            <a:endParaRPr lang="en-AU" dirty="0"/>
          </a:p>
        </p:txBody>
      </p:sp>
      <p:sp>
        <p:nvSpPr>
          <p:cNvPr id="6" name="Slide Number Placeholder 5">
            <a:extLst>
              <a:ext uri="{FF2B5EF4-FFF2-40B4-BE49-F238E27FC236}">
                <a16:creationId xmlns:a16="http://schemas.microsoft.com/office/drawing/2014/main" id="{200815BE-1BC7-4939-B8BC-2C09AD1CBF1E}"/>
              </a:ext>
            </a:extLst>
          </p:cNvPr>
          <p:cNvSpPr>
            <a:spLocks noGrp="1"/>
          </p:cNvSpPr>
          <p:nvPr>
            <p:ph type="sldNum" sz="quarter" idx="10"/>
          </p:nvPr>
        </p:nvSpPr>
        <p:spPr/>
        <p:txBody>
          <a:bodyPr/>
          <a:lstStyle/>
          <a:p>
            <a:r>
              <a:rPr lang="en-AU" dirty="0"/>
              <a:t> Name of presentation  |  </a:t>
            </a:r>
            <a:fld id="{3757B18F-E163-47F9-A6BD-168CF45B410A}" type="slidenum">
              <a:rPr lang="en-AU" smtClean="0"/>
              <a:pPr/>
              <a:t>‹#›</a:t>
            </a:fld>
            <a:endParaRPr lang="en-AU" dirty="0"/>
          </a:p>
        </p:txBody>
      </p:sp>
    </p:spTree>
    <p:extLst>
      <p:ext uri="{BB962C8B-B14F-4D97-AF65-F5344CB8AC3E}">
        <p14:creationId xmlns:p14="http://schemas.microsoft.com/office/powerpoint/2010/main" val="3092326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lank_Dark blue layou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24D3AC54-7366-43F6-98F8-5CC55BE539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5750564"/>
            <a:ext cx="1851321" cy="584211"/>
          </a:xfrm>
          <a:prstGeom prst="rect">
            <a:avLst/>
          </a:prstGeom>
        </p:spPr>
      </p:pic>
      <p:sp>
        <p:nvSpPr>
          <p:cNvPr id="6" name="Slide Number Placeholder 5">
            <a:extLst>
              <a:ext uri="{FF2B5EF4-FFF2-40B4-BE49-F238E27FC236}">
                <a16:creationId xmlns:a16="http://schemas.microsoft.com/office/drawing/2014/main" id="{3C584C06-B570-430E-A031-EA1061973A7D}"/>
              </a:ext>
            </a:extLst>
          </p:cNvPr>
          <p:cNvSpPr>
            <a:spLocks noGrp="1"/>
          </p:cNvSpPr>
          <p:nvPr>
            <p:ph type="sldNum" sz="quarter" idx="10"/>
          </p:nvPr>
        </p:nvSpPr>
        <p:spPr/>
        <p:txBody>
          <a:bodyPr/>
          <a:lstStyle/>
          <a:p>
            <a:r>
              <a:rPr lang="en-AU" dirty="0"/>
              <a:t> Name of presentation  |  </a:t>
            </a:r>
            <a:fld id="{3757B18F-E163-47F9-A6BD-168CF45B410A}" type="slidenum">
              <a:rPr lang="en-AU" smtClean="0"/>
              <a:pPr/>
              <a:t>‹#›</a:t>
            </a:fld>
            <a:endParaRPr lang="en-AU" dirty="0"/>
          </a:p>
        </p:txBody>
      </p:sp>
    </p:spTree>
    <p:extLst>
      <p:ext uri="{BB962C8B-B14F-4D97-AF65-F5344CB8AC3E}">
        <p14:creationId xmlns:p14="http://schemas.microsoft.com/office/powerpoint/2010/main" val="22163108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50FA50-6B49-4F6A-94FB-F8337572F4F9}"/>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37381" y="1052736"/>
            <a:ext cx="6938531" cy="4623881"/>
          </a:xfrm>
          <a:prstGeom prst="rect">
            <a:avLst/>
          </a:prstGeom>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3980" y="332656"/>
            <a:ext cx="3277764" cy="1948321"/>
          </a:xfrm>
          <a:prstGeom prst="rect">
            <a:avLst/>
          </a:prstGeom>
        </p:spPr>
      </p:pic>
    </p:spTree>
    <p:extLst>
      <p:ext uri="{BB962C8B-B14F-4D97-AF65-F5344CB8AC3E}">
        <p14:creationId xmlns:p14="http://schemas.microsoft.com/office/powerpoint/2010/main" val="31223592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descr="A person and a child sitting at a table&#10;&#10;Description automatically generated with low confidence">
            <a:extLst>
              <a:ext uri="{FF2B5EF4-FFF2-40B4-BE49-F238E27FC236}">
                <a16:creationId xmlns:a16="http://schemas.microsoft.com/office/drawing/2014/main" id="{289ED982-4B5E-43AD-B516-EDF83453EC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35860" y="1016594"/>
            <a:ext cx="7229200" cy="4824812"/>
          </a:xfrm>
          <a:prstGeom prst="rect">
            <a:avLst/>
          </a:prstGeom>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3980" y="332656"/>
            <a:ext cx="3277764" cy="1948321"/>
          </a:xfrm>
          <a:prstGeom prst="rect">
            <a:avLst/>
          </a:prstGeom>
        </p:spPr>
      </p:pic>
    </p:spTree>
    <p:extLst>
      <p:ext uri="{BB962C8B-B14F-4D97-AF65-F5344CB8AC3E}">
        <p14:creationId xmlns:p14="http://schemas.microsoft.com/office/powerpoint/2010/main" val="919235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person cutting a person's hair&#10;&#10;Description automatically generated with low confidence">
            <a:extLst>
              <a:ext uri="{FF2B5EF4-FFF2-40B4-BE49-F238E27FC236}">
                <a16:creationId xmlns:a16="http://schemas.microsoft.com/office/drawing/2014/main" id="{F29393AB-109C-4B3B-8B8E-8207B61132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29" y="1051918"/>
            <a:ext cx="7131245" cy="4754163"/>
          </a:xfrm>
          <a:prstGeom prst="rect">
            <a:avLst/>
          </a:prstGeom>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3980" y="332656"/>
            <a:ext cx="3277764" cy="1948321"/>
          </a:xfrm>
          <a:prstGeom prst="rect">
            <a:avLst/>
          </a:prstGeom>
        </p:spPr>
      </p:pic>
    </p:spTree>
    <p:extLst>
      <p:ext uri="{BB962C8B-B14F-4D97-AF65-F5344CB8AC3E}">
        <p14:creationId xmlns:p14="http://schemas.microsoft.com/office/powerpoint/2010/main" val="29557953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C8A03A-B4B6-4ADC-BF5A-815378A9CD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56062" y="935860"/>
            <a:ext cx="6938531" cy="4625687"/>
          </a:xfrm>
          <a:prstGeom prst="rect">
            <a:avLst/>
          </a:prstGeom>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3980" y="332656"/>
            <a:ext cx="3277764" cy="1948321"/>
          </a:xfrm>
          <a:prstGeom prst="rect">
            <a:avLst/>
          </a:prstGeom>
        </p:spPr>
      </p:pic>
    </p:spTree>
    <p:extLst>
      <p:ext uri="{BB962C8B-B14F-4D97-AF65-F5344CB8AC3E}">
        <p14:creationId xmlns:p14="http://schemas.microsoft.com/office/powerpoint/2010/main" val="32007961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A person playing a saxophone&#10;&#10;Description automatically generated with low confidence">
            <a:extLst>
              <a:ext uri="{FF2B5EF4-FFF2-40B4-BE49-F238E27FC236}">
                <a16:creationId xmlns:a16="http://schemas.microsoft.com/office/drawing/2014/main" id="{3180D615-EFDB-4837-97C9-5521DC03F5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7948" y="937765"/>
            <a:ext cx="7020072" cy="4680456"/>
          </a:xfrm>
          <a:prstGeom prst="rect">
            <a:avLst/>
          </a:prstGeom>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3980" y="332656"/>
            <a:ext cx="3277764" cy="1948321"/>
          </a:xfrm>
          <a:prstGeom prst="rect">
            <a:avLst/>
          </a:prstGeom>
        </p:spPr>
      </p:pic>
    </p:spTree>
    <p:extLst>
      <p:ext uri="{BB962C8B-B14F-4D97-AF65-F5344CB8AC3E}">
        <p14:creationId xmlns:p14="http://schemas.microsoft.com/office/powerpoint/2010/main" val="21379173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icture containing person, indoor, people, working&#10;&#10;Description automatically generated">
            <a:extLst>
              <a:ext uri="{FF2B5EF4-FFF2-40B4-BE49-F238E27FC236}">
                <a16:creationId xmlns:a16="http://schemas.microsoft.com/office/drawing/2014/main" id="{2B895FEB-E31C-43F7-8A6C-B86D6226D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11477" y="984755"/>
            <a:ext cx="7332734" cy="4888489"/>
          </a:xfrm>
          <a:prstGeom prst="rect">
            <a:avLst/>
          </a:prstGeom>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3980" y="332656"/>
            <a:ext cx="3277764" cy="1948321"/>
          </a:xfrm>
          <a:prstGeom prst="rect">
            <a:avLst/>
          </a:prstGeom>
        </p:spPr>
      </p:pic>
    </p:spTree>
    <p:extLst>
      <p:ext uri="{BB962C8B-B14F-4D97-AF65-F5344CB8AC3E}">
        <p14:creationId xmlns:p14="http://schemas.microsoft.com/office/powerpoint/2010/main" val="5350964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50FA50-6B49-4F6A-94FB-F8337572F4F9}"/>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40579" y="1054867"/>
            <a:ext cx="6932135" cy="4619618"/>
          </a:xfrm>
          <a:prstGeom prst="rect">
            <a:avLst/>
          </a:prstGeom>
          <a:scene3d>
            <a:camera prst="orthographicFront">
              <a:rot lat="0" lon="10799999" rev="0"/>
            </a:camera>
            <a:lightRig rig="threePt" dir="t"/>
          </a:scene3d>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3980" y="332656"/>
            <a:ext cx="3277764" cy="1948321"/>
          </a:xfrm>
          <a:prstGeom prst="rect">
            <a:avLst/>
          </a:prstGeom>
        </p:spPr>
      </p:pic>
    </p:spTree>
    <p:extLst>
      <p:ext uri="{BB962C8B-B14F-4D97-AF65-F5344CB8AC3E}">
        <p14:creationId xmlns:p14="http://schemas.microsoft.com/office/powerpoint/2010/main" val="3412506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50FA50-6B49-4F6A-94FB-F8337572F4F9}"/>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62552" y="1052736"/>
            <a:ext cx="6915468" cy="4608512"/>
          </a:xfrm>
          <a:prstGeom prst="rect">
            <a:avLst/>
          </a:prstGeom>
          <a:scene3d>
            <a:camera prst="orthographicFront">
              <a:rot lat="0" lon="0" rev="0"/>
            </a:camera>
            <a:lightRig rig="threePt" dir="t"/>
          </a:scene3d>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3980" y="332656"/>
            <a:ext cx="3277764" cy="1948321"/>
          </a:xfrm>
          <a:prstGeom prst="rect">
            <a:avLst/>
          </a:prstGeom>
        </p:spPr>
      </p:pic>
    </p:spTree>
    <p:extLst>
      <p:ext uri="{BB962C8B-B14F-4D97-AF65-F5344CB8AC3E}">
        <p14:creationId xmlns:p14="http://schemas.microsoft.com/office/powerpoint/2010/main" val="137802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Wide)">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0984036"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3974232"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1" hasCustomPrompt="1"/>
          </p:nvPr>
        </p:nvSpPr>
        <p:spPr>
          <a:xfrm>
            <a:off x="4802537" y="2133599"/>
            <a:ext cx="6779863" cy="410371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solidFill>
                  <a:srgbClr val="53565A"/>
                </a:solidFill>
              </a:defRPr>
            </a:lvl1pPr>
          </a:lstStyle>
          <a:p>
            <a:r>
              <a:rPr lang="en-US" sz="1530" dirty="0">
                <a:latin typeface="Arial" charset="0"/>
                <a:ea typeface="Arial" charset="0"/>
                <a:cs typeface="Arial" charset="0"/>
              </a:rPr>
              <a:t>Add picture</a:t>
            </a:r>
            <a:endParaRPr lang="en-US" dirty="0"/>
          </a:p>
        </p:txBody>
      </p:sp>
    </p:spTree>
    <p:extLst>
      <p:ext uri="{BB962C8B-B14F-4D97-AF65-F5344CB8AC3E}">
        <p14:creationId xmlns:p14="http://schemas.microsoft.com/office/powerpoint/2010/main" val="9709125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50FA50-6B49-4F6A-94FB-F8337572F4F9}"/>
              </a:ext>
            </a:extLst>
          </p:cNvPr>
          <p:cNvPicPr/>
          <p:nvPr userDrawn="1"/>
        </p:nvPicPr>
        <p:blipFill>
          <a:blip r:embed="rId2" cstate="screen">
            <a:extLst>
              <a:ext uri="{28A0092B-C50C-407E-A947-70E740481C1C}">
                <a14:useLocalDpi xmlns:a14="http://schemas.microsoft.com/office/drawing/2010/main"/>
              </a:ext>
            </a:extLst>
          </a:blip>
          <a:srcRect/>
          <a:stretch/>
        </p:blipFill>
        <p:spPr>
          <a:xfrm>
            <a:off x="5280965" y="1296453"/>
            <a:ext cx="6397055" cy="4263037"/>
          </a:xfrm>
          <a:prstGeom prst="rect">
            <a:avLst/>
          </a:prstGeom>
          <a:scene3d>
            <a:camera prst="orthographicFront">
              <a:rot lat="0" lon="0" rev="0"/>
            </a:camera>
            <a:lightRig rig="threePt" dir="t"/>
          </a:scene3d>
        </p:spPr>
      </p:pic>
      <p:pic>
        <p:nvPicPr>
          <p:cNvPr id="8" name="Picture 7"/>
          <p:cNvPicPr>
            <a:picLocks noChangeAspect="1"/>
          </p:cNvPicPr>
          <p:nvPr userDrawn="1"/>
        </p:nvPicPr>
        <p:blipFill>
          <a:blip r:embed="rId3"/>
          <a:stretch>
            <a:fillRect/>
          </a:stretch>
        </p:blipFill>
        <p:spPr>
          <a:xfrm>
            <a:off x="335360" y="332656"/>
            <a:ext cx="8001000" cy="5905500"/>
          </a:xfrm>
          <a:prstGeom prst="rect">
            <a:avLst/>
          </a:prstGeom>
        </p:spPr>
      </p:pic>
      <p:sp>
        <p:nvSpPr>
          <p:cNvPr id="20" name="Text Placeholder 11"/>
          <p:cNvSpPr>
            <a:spLocks noGrp="1"/>
          </p:cNvSpPr>
          <p:nvPr>
            <p:ph type="body" sz="quarter" idx="13" hasCustomPrompt="1"/>
          </p:nvPr>
        </p:nvSpPr>
        <p:spPr>
          <a:xfrm>
            <a:off x="1607516" y="4247816"/>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Date</a:t>
            </a:r>
          </a:p>
        </p:txBody>
      </p:sp>
      <p:sp>
        <p:nvSpPr>
          <p:cNvPr id="21" name="Title 9"/>
          <p:cNvSpPr>
            <a:spLocks noGrp="1"/>
          </p:cNvSpPr>
          <p:nvPr>
            <p:ph type="title" hasCustomPrompt="1"/>
          </p:nvPr>
        </p:nvSpPr>
        <p:spPr>
          <a:xfrm>
            <a:off x="1611764" y="2308170"/>
            <a:ext cx="6659960" cy="1939646"/>
          </a:xfrm>
          <a:prstGeom prst="rect">
            <a:avLst/>
          </a:prstGeom>
        </p:spPr>
        <p:txBody>
          <a:bodyPr numCol="1"/>
          <a:lstStyle>
            <a:lvl1pPr algn="l">
              <a:defRPr lang="en-US" sz="4900" baseline="0" dirty="0">
                <a:solidFill>
                  <a:schemeClr val="bg1"/>
                </a:solidFill>
                <a:latin typeface="Arial" charset="0"/>
                <a:ea typeface="Arial" charset="0"/>
                <a:cs typeface="Arial" charset="0"/>
              </a:defRPr>
            </a:lvl1pPr>
          </a:lstStyle>
          <a:p>
            <a:pPr marL="0" lvl="0" indent="0" algn="l">
              <a:spcBef>
                <a:spcPct val="20000"/>
              </a:spcBef>
              <a:buFont typeface="Arial" panose="020B0604020202020204" pitchFamily="34" charset="0"/>
            </a:pPr>
            <a:r>
              <a:rPr lang="en-US" dirty="0"/>
              <a:t>Click to Add Presentation/Event title</a:t>
            </a:r>
          </a:p>
        </p:txBody>
      </p:sp>
      <p:sp>
        <p:nvSpPr>
          <p:cNvPr id="22" name="Text Placeholder 11"/>
          <p:cNvSpPr>
            <a:spLocks noGrp="1"/>
          </p:cNvSpPr>
          <p:nvPr>
            <p:ph type="body" sz="quarter" idx="14" hasCustomPrompt="1"/>
          </p:nvPr>
        </p:nvSpPr>
        <p:spPr>
          <a:xfrm>
            <a:off x="1607516" y="4904681"/>
            <a:ext cx="6664208" cy="656866"/>
          </a:xfrm>
          <a:prstGeom prst="rect">
            <a:avLst/>
          </a:prstGeom>
        </p:spPr>
        <p:txBody>
          <a:bodyPr numCol="1" spcCol="180000"/>
          <a:lstStyle>
            <a:lvl1pPr marL="0" indent="0">
              <a:spcBef>
                <a:spcPts val="0"/>
              </a:spcBef>
              <a:spcAft>
                <a:spcPts val="600"/>
              </a:spcAft>
              <a:buNone/>
              <a:defRPr lang="en-US" sz="3200" kern="1200" baseline="0" dirty="0" smtClean="0">
                <a:solidFill>
                  <a:schemeClr val="bg1"/>
                </a:solidFill>
                <a:latin typeface="Arial" charset="0"/>
                <a:ea typeface="Arial" charset="0"/>
                <a:cs typeface="Arial" charset="0"/>
              </a:defRPr>
            </a:lvl1pPr>
            <a:lvl2pPr marL="0" indent="0">
              <a:spcBef>
                <a:spcPts val="0"/>
              </a:spcBef>
              <a:spcAft>
                <a:spcPts val="600"/>
              </a:spcAft>
              <a:buNone/>
              <a:defRPr sz="1600">
                <a:solidFill>
                  <a:srgbClr val="53565A"/>
                </a:solidFill>
                <a:latin typeface="Arial" charset="0"/>
                <a:ea typeface="Arial" charset="0"/>
                <a:cs typeface="Arial" charset="0"/>
              </a:defRPr>
            </a:lvl2pPr>
            <a:lvl3pPr marL="0" indent="0">
              <a:spcBef>
                <a:spcPts val="0"/>
              </a:spcBef>
              <a:buNone/>
              <a:defRPr sz="1600" b="1">
                <a:solidFill>
                  <a:srgbClr val="103D64"/>
                </a:solidFill>
                <a:latin typeface="Arial" charset="0"/>
                <a:ea typeface="Arial" charset="0"/>
                <a:cs typeface="Arial" charset="0"/>
              </a:defRPr>
            </a:lvl3pPr>
            <a:lvl4pPr marL="230400" indent="-228600">
              <a:spcBef>
                <a:spcPts val="0"/>
              </a:spcBef>
              <a:spcAft>
                <a:spcPts val="600"/>
              </a:spcAft>
              <a:buSzPct val="80000"/>
              <a:buFont typeface="Arial" charset="0"/>
              <a:buChar char="•"/>
              <a:defRPr sz="1600">
                <a:solidFill>
                  <a:srgbClr val="53565A"/>
                </a:solidFill>
                <a:latin typeface="Arial" charset="0"/>
                <a:ea typeface="Arial" charset="0"/>
                <a:cs typeface="Arial" charset="0"/>
              </a:defRPr>
            </a:lvl4pPr>
            <a:lvl5pPr marL="432000" indent="-228600">
              <a:spcBef>
                <a:spcPts val="0"/>
              </a:spcBef>
              <a:spcAft>
                <a:spcPts val="600"/>
              </a:spcAft>
              <a:buSzPct val="80000"/>
              <a:buFont typeface="Arial" charset="0"/>
              <a:buChar char="•"/>
              <a:tabLst/>
              <a:defRPr sz="1600">
                <a:solidFill>
                  <a:srgbClr val="53565A"/>
                </a:solidFill>
                <a:latin typeface="Arial" charset="0"/>
                <a:ea typeface="Arial" charset="0"/>
                <a:cs typeface="Arial" charset="0"/>
              </a:defRPr>
            </a:lvl5pPr>
          </a:lstStyle>
          <a:p>
            <a:pPr lvl="0"/>
            <a:r>
              <a:rPr lang="en-US" dirty="0"/>
              <a:t>Click to Add Presenter's Title</a:t>
            </a:r>
          </a:p>
        </p:txBody>
      </p:sp>
      <p:sp>
        <p:nvSpPr>
          <p:cNvPr id="25"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3980" y="332656"/>
            <a:ext cx="3277764" cy="1948321"/>
          </a:xfrm>
          <a:prstGeom prst="rect">
            <a:avLst/>
          </a:prstGeom>
        </p:spPr>
      </p:pic>
    </p:spTree>
    <p:extLst>
      <p:ext uri="{BB962C8B-B14F-4D97-AF65-F5344CB8AC3E}">
        <p14:creationId xmlns:p14="http://schemas.microsoft.com/office/powerpoint/2010/main" val="2248178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ey Point (List)">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1014620"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5342384"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7" name="Rectangle 6"/>
          <p:cNvSpPr/>
          <p:nvPr userDrawn="1"/>
        </p:nvSpPr>
        <p:spPr>
          <a:xfrm>
            <a:off x="6168008" y="1628800"/>
            <a:ext cx="5688632" cy="4608512"/>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Content Placeholder 2"/>
          <p:cNvSpPr>
            <a:spLocks noGrp="1"/>
          </p:cNvSpPr>
          <p:nvPr>
            <p:ph sz="half" idx="11" hasCustomPrompt="1"/>
          </p:nvPr>
        </p:nvSpPr>
        <p:spPr>
          <a:xfrm>
            <a:off x="6528048" y="2133601"/>
            <a:ext cx="4896544" cy="4103712"/>
          </a:xfrm>
          <a:prstGeom prst="rect">
            <a:avLst/>
          </a:prstGeom>
        </p:spPr>
        <p:txBody>
          <a:bodyPr numCol="1" spcCol="180000"/>
          <a:lstStyle>
            <a:lvl1pPr marL="514800" indent="-514800">
              <a:spcBef>
                <a:spcPts val="0"/>
              </a:spcBef>
              <a:spcAft>
                <a:spcPts val="600"/>
              </a:spcAft>
              <a:buFont typeface="+mj-lt"/>
              <a:buAutoNum type="arabicPeriod"/>
              <a:defRPr sz="1600" b="1">
                <a:solidFill>
                  <a:schemeClr val="bg1"/>
                </a:solidFill>
                <a:latin typeface="Arial" charset="0"/>
                <a:ea typeface="Arial" charset="0"/>
                <a:cs typeface="Arial" charset="0"/>
              </a:defRPr>
            </a:lvl1pPr>
            <a:lvl2pPr marL="0" indent="0">
              <a:spcBef>
                <a:spcPts val="0"/>
              </a:spcBef>
              <a:spcAft>
                <a:spcPts val="600"/>
              </a:spcAft>
              <a:buFontTx/>
              <a:buNone/>
              <a:tabLst/>
              <a:defRPr sz="1600" b="0">
                <a:solidFill>
                  <a:srgbClr val="53565A"/>
                </a:solidFill>
                <a:latin typeface="Arial" charset="0"/>
                <a:ea typeface="Arial" charset="0"/>
                <a:cs typeface="Arial" charset="0"/>
              </a:defRPr>
            </a:lvl2pPr>
            <a:lvl3pPr marL="0" indent="0">
              <a:spcBef>
                <a:spcPts val="0"/>
              </a:spcBef>
              <a:spcAft>
                <a:spcPts val="0"/>
              </a:spcAft>
              <a:buFontTx/>
              <a:buNone/>
              <a:tabLst/>
              <a:defRPr sz="1600" b="1">
                <a:solidFill>
                  <a:srgbClr val="103D64"/>
                </a:solidFill>
                <a:latin typeface="Arial" charset="0"/>
                <a:ea typeface="Arial" charset="0"/>
                <a:cs typeface="Arial" charset="0"/>
              </a:defRPr>
            </a:lvl3pPr>
            <a:lvl4pPr marL="228600" indent="-228600">
              <a:spcBef>
                <a:spcPts val="0"/>
              </a:spcBef>
              <a:spcAft>
                <a:spcPts val="400"/>
              </a:spcAft>
              <a:buSzPct val="80000"/>
              <a:buFont typeface="Arial" charset="0"/>
              <a:buChar char="•"/>
              <a:tabLst/>
              <a:defRPr sz="1600">
                <a:solidFill>
                  <a:srgbClr val="53565A"/>
                </a:solidFill>
                <a:latin typeface="Arial" charset="0"/>
                <a:ea typeface="Arial" charset="0"/>
                <a:cs typeface="Arial" charset="0"/>
              </a:defRPr>
            </a:lvl4pPr>
            <a:lvl5pPr marL="482600" indent="-266700">
              <a:spcBef>
                <a:spcPts val="0"/>
              </a:spcBef>
              <a:spcAft>
                <a:spcPts val="400"/>
              </a:spcAft>
              <a:buSzPct val="80000"/>
              <a:buFont typeface="Arial" charset="0"/>
              <a:buChar char="•"/>
              <a:tabLst/>
              <a:defRPr sz="160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Key Point</a:t>
            </a:r>
          </a:p>
        </p:txBody>
      </p:sp>
    </p:spTree>
    <p:extLst>
      <p:ext uri="{BB962C8B-B14F-4D97-AF65-F5344CB8AC3E}">
        <p14:creationId xmlns:p14="http://schemas.microsoft.com/office/powerpoint/2010/main" val="23796984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0984036"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10972800"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34816353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1014620"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5342384"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6" name="Content Placeholder 2"/>
          <p:cNvSpPr>
            <a:spLocks noGrp="1"/>
          </p:cNvSpPr>
          <p:nvPr>
            <p:ph sz="half" idx="11" hasCustomPrompt="1"/>
          </p:nvPr>
        </p:nvSpPr>
        <p:spPr>
          <a:xfrm>
            <a:off x="6168008" y="2133601"/>
            <a:ext cx="5444976"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Tree>
    <p:extLst>
      <p:ext uri="{BB962C8B-B14F-4D97-AF65-F5344CB8AC3E}">
        <p14:creationId xmlns:p14="http://schemas.microsoft.com/office/powerpoint/2010/main" val="24369837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1014620"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5414392"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2" hasCustomPrompt="1"/>
          </p:nvPr>
        </p:nvSpPr>
        <p:spPr>
          <a:xfrm>
            <a:off x="6167438" y="2133599"/>
            <a:ext cx="5445125" cy="4103713"/>
          </a:xfrm>
          <a:prstGeom prst="rect">
            <a:avLst/>
          </a:prstGeom>
        </p:spPr>
        <p:txBody>
          <a:bodyPr/>
          <a:lstStyle>
            <a:lvl1pPr>
              <a:defRPr sz="2000">
                <a:solidFill>
                  <a:srgbClr val="53565A"/>
                </a:solidFill>
                <a:latin typeface="Arial" charset="0"/>
                <a:ea typeface="Arial" charset="0"/>
                <a:cs typeface="Arial" charset="0"/>
              </a:defRPr>
            </a:lvl1pPr>
          </a:lstStyle>
          <a:p>
            <a:r>
              <a:rPr lang="en-US" sz="1530" dirty="0">
                <a:latin typeface="Arial" charset="0"/>
                <a:ea typeface="Arial" charset="0"/>
                <a:cs typeface="Arial" charset="0"/>
              </a:rPr>
              <a:t>Add picture</a:t>
            </a:r>
            <a:endParaRPr lang="en-US" dirty="0"/>
          </a:p>
        </p:txBody>
      </p:sp>
    </p:spTree>
    <p:extLst>
      <p:ext uri="{BB962C8B-B14F-4D97-AF65-F5344CB8AC3E}">
        <p14:creationId xmlns:p14="http://schemas.microsoft.com/office/powerpoint/2010/main" val="31270345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6" name="Rectangle 5"/>
          <p:cNvSpPr/>
          <p:nvPr userDrawn="1"/>
        </p:nvSpPr>
        <p:spPr>
          <a:xfrm>
            <a:off x="327248" y="332654"/>
            <a:ext cx="8001000" cy="5904658"/>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p:cNvSpPr/>
          <p:nvPr userDrawn="1"/>
        </p:nvSpPr>
        <p:spPr>
          <a:xfrm>
            <a:off x="5735959" y="1556790"/>
            <a:ext cx="5904657" cy="439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hasCustomPrompt="1"/>
          </p:nvPr>
        </p:nvSpPr>
        <p:spPr>
          <a:xfrm>
            <a:off x="551384" y="619243"/>
            <a:ext cx="7585868"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4838328" cy="3887688"/>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6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6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1" hasCustomPrompt="1"/>
          </p:nvPr>
        </p:nvSpPr>
        <p:spPr>
          <a:xfrm>
            <a:off x="5735639" y="1557339"/>
            <a:ext cx="5904978" cy="431993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solidFill>
                  <a:srgbClr val="53565A"/>
                </a:solidFill>
              </a:defRPr>
            </a:lvl1pPr>
          </a:lstStyle>
          <a:p>
            <a:r>
              <a:rPr lang="en-US" sz="1530" dirty="0">
                <a:latin typeface="Arial" charset="0"/>
                <a:ea typeface="Arial" charset="0"/>
                <a:cs typeface="Arial" charset="0"/>
              </a:rPr>
              <a:t>Add picture</a:t>
            </a:r>
            <a:endParaRPr lang="en-US" dirty="0"/>
          </a:p>
        </p:txBody>
      </p:sp>
    </p:spTree>
    <p:extLst>
      <p:ext uri="{BB962C8B-B14F-4D97-AF65-F5344CB8AC3E}">
        <p14:creationId xmlns:p14="http://schemas.microsoft.com/office/powerpoint/2010/main" val="17413680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Wide)">
    <p:spTree>
      <p:nvGrpSpPr>
        <p:cNvPr id="1" name=""/>
        <p:cNvGrpSpPr/>
        <p:nvPr/>
      </p:nvGrpSpPr>
      <p:grpSpPr>
        <a:xfrm>
          <a:off x="0" y="0"/>
          <a:ext cx="0" cy="0"/>
          <a:chOff x="0" y="0"/>
          <a:chExt cx="0" cy="0"/>
        </a:xfrm>
      </p:grpSpPr>
      <p:sp>
        <p:nvSpPr>
          <p:cNvPr id="14" name="Rectangle 13"/>
          <p:cNvSpPr/>
          <p:nvPr userDrawn="1"/>
        </p:nvSpPr>
        <p:spPr>
          <a:xfrm>
            <a:off x="335360" y="332654"/>
            <a:ext cx="11521280" cy="1296119"/>
          </a:xfrm>
          <a:prstGeom prst="rect">
            <a:avLst/>
          </a:prstGeom>
          <a:gradFill>
            <a:gsLst>
              <a:gs pos="57999">
                <a:srgbClr val="0788A4"/>
              </a:gs>
              <a:gs pos="3000">
                <a:srgbClr val="103D64"/>
              </a:gs>
              <a:gs pos="100000">
                <a:srgbClr val="00C1D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25000"/>
                </a:schemeClr>
              </a:solidFill>
            </a:endParaRPr>
          </a:p>
        </p:txBody>
      </p:sp>
      <p:sp>
        <p:nvSpPr>
          <p:cNvPr id="10" name="Title 9"/>
          <p:cNvSpPr>
            <a:spLocks noGrp="1"/>
          </p:cNvSpPr>
          <p:nvPr>
            <p:ph type="title" hasCustomPrompt="1"/>
          </p:nvPr>
        </p:nvSpPr>
        <p:spPr>
          <a:xfrm>
            <a:off x="551384" y="619243"/>
            <a:ext cx="10984036" cy="1325563"/>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t>Title</a:t>
            </a:r>
          </a:p>
        </p:txBody>
      </p:sp>
      <p:sp>
        <p:nvSpPr>
          <p:cNvPr id="29" name="Content Placeholder 2"/>
          <p:cNvSpPr>
            <a:spLocks noGrp="1"/>
          </p:cNvSpPr>
          <p:nvPr>
            <p:ph sz="half" idx="1" hasCustomPrompt="1"/>
          </p:nvPr>
        </p:nvSpPr>
        <p:spPr>
          <a:xfrm>
            <a:off x="609600" y="2133601"/>
            <a:ext cx="3974232" cy="4103712"/>
          </a:xfrm>
          <a:prstGeom prst="rect">
            <a:avLst/>
          </a:prstGeom>
        </p:spPr>
        <p:txBody>
          <a:bodyPr numCol="1" spcCol="180000"/>
          <a:lstStyle>
            <a:lvl1pPr marL="0" indent="0">
              <a:spcBef>
                <a:spcPts val="0"/>
              </a:spcBef>
              <a:spcAft>
                <a:spcPts val="600"/>
              </a:spcAft>
              <a:buFontTx/>
              <a:buNone/>
              <a:defRPr sz="2000">
                <a:solidFill>
                  <a:srgbClr val="103D64"/>
                </a:solidFill>
                <a:latin typeface="Arial" charset="0"/>
                <a:ea typeface="Arial" charset="0"/>
                <a:cs typeface="Arial" charset="0"/>
              </a:defRPr>
            </a:lvl1pPr>
            <a:lvl2pPr marL="0" indent="0">
              <a:spcBef>
                <a:spcPts val="100"/>
              </a:spcBef>
              <a:spcAft>
                <a:spcPts val="600"/>
              </a:spcAft>
              <a:buFontTx/>
              <a:buNone/>
              <a:tabLst/>
              <a:defRPr sz="1530" b="0">
                <a:solidFill>
                  <a:srgbClr val="53565A"/>
                </a:solidFill>
                <a:latin typeface="Arial" charset="0"/>
                <a:ea typeface="Arial" charset="0"/>
                <a:cs typeface="Arial" charset="0"/>
              </a:defRPr>
            </a:lvl2pPr>
            <a:lvl3pPr marL="0" indent="0">
              <a:spcBef>
                <a:spcPts val="100"/>
              </a:spcBef>
              <a:spcAft>
                <a:spcPts val="0"/>
              </a:spcAft>
              <a:buFontTx/>
              <a:buNone/>
              <a:tabLst/>
              <a:defRPr sz="1530" b="1">
                <a:solidFill>
                  <a:srgbClr val="103D64"/>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rgbClr val="53565A"/>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31"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3" name="Picture Placeholder 2"/>
          <p:cNvSpPr>
            <a:spLocks noGrp="1"/>
          </p:cNvSpPr>
          <p:nvPr>
            <p:ph type="pic" sz="quarter" idx="11" hasCustomPrompt="1"/>
          </p:nvPr>
        </p:nvSpPr>
        <p:spPr>
          <a:xfrm>
            <a:off x="4802537" y="2133599"/>
            <a:ext cx="6779863" cy="410371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solidFill>
                  <a:srgbClr val="53565A"/>
                </a:solidFill>
              </a:defRPr>
            </a:lvl1pPr>
          </a:lstStyle>
          <a:p>
            <a:r>
              <a:rPr lang="en-US" sz="1530" dirty="0">
                <a:latin typeface="Arial" charset="0"/>
                <a:ea typeface="Arial" charset="0"/>
                <a:cs typeface="Arial" charset="0"/>
              </a:rPr>
              <a:t>Add picture</a:t>
            </a:r>
            <a:endParaRPr lang="en-US" dirty="0"/>
          </a:p>
        </p:txBody>
      </p:sp>
    </p:spTree>
    <p:extLst>
      <p:ext uri="{BB962C8B-B14F-4D97-AF65-F5344CB8AC3E}">
        <p14:creationId xmlns:p14="http://schemas.microsoft.com/office/powerpoint/2010/main" val="26779936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53283" y="1094426"/>
            <a:ext cx="7006458" cy="4669148"/>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8766116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60806" y="1099440"/>
            <a:ext cx="6991412" cy="4659120"/>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4519088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83810" y="1114770"/>
            <a:ext cx="6945403" cy="4628460"/>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726128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2423" y="1186783"/>
            <a:ext cx="6727675" cy="4489777"/>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8" name="Picture 7">
            <a:extLst>
              <a:ext uri="{FF2B5EF4-FFF2-40B4-BE49-F238E27FC236}">
                <a16:creationId xmlns:a16="http://schemas.microsoft.com/office/drawing/2014/main" id="{984BE619-82B6-4FB0-AAB4-30D9BC02BF2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06624" y="5061399"/>
            <a:ext cx="1879878" cy="959888"/>
          </a:xfrm>
          <a:prstGeom prst="rect">
            <a:avLst/>
          </a:prstGeom>
        </p:spPr>
      </p:pic>
    </p:spTree>
    <p:extLst>
      <p:ext uri="{BB962C8B-B14F-4D97-AF65-F5344CB8AC3E}">
        <p14:creationId xmlns:p14="http://schemas.microsoft.com/office/powerpoint/2010/main" val="1487355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75649" y="1114770"/>
            <a:ext cx="6961725" cy="4628460"/>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1165882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970683" y="1187830"/>
            <a:ext cx="6741941" cy="4482338"/>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4233976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8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80902" y="1124744"/>
            <a:ext cx="6931722" cy="4608512"/>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6875109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986490" y="1187830"/>
            <a:ext cx="6726134" cy="4482338"/>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3756655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6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33200" y="1082124"/>
            <a:ext cx="6979425" cy="4651132"/>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8651522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83810" y="1114770"/>
            <a:ext cx="6945403" cy="4628460"/>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0199430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818380" y="1137808"/>
            <a:ext cx="6876262" cy="4582384"/>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21879075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4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cstate="screen">
            <a:extLst>
              <a:ext uri="{28A0092B-C50C-407E-A947-70E740481C1C}">
                <a14:useLocalDpi xmlns:a14="http://schemas.microsoft.com/office/drawing/2010/main"/>
              </a:ext>
            </a:extLst>
          </a:blip>
          <a:srcRect/>
          <a:stretch/>
        </p:blipFill>
        <p:spPr>
          <a:xfrm>
            <a:off x="4758550" y="1099018"/>
            <a:ext cx="6954074" cy="4634237"/>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940833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8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a:extLst>
              <a:ext uri="{28A0092B-C50C-407E-A947-70E740481C1C}">
                <a14:useLocalDpi xmlns:a14="http://schemas.microsoft.com/office/drawing/2010/main"/>
              </a:ext>
            </a:extLst>
          </a:blip>
          <a:srcRect/>
          <a:stretch/>
        </p:blipFill>
        <p:spPr>
          <a:xfrm>
            <a:off x="4758550" y="1100376"/>
            <a:ext cx="6954074" cy="4631521"/>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32684745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9_Key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D083-F33D-49BF-9428-C7295EA98C9B}"/>
              </a:ext>
            </a:extLst>
          </p:cNvPr>
          <p:cNvPicPr/>
          <p:nvPr userDrawn="1"/>
        </p:nvPicPr>
        <p:blipFill>
          <a:blip r:embed="rId2">
            <a:extLst>
              <a:ext uri="{28A0092B-C50C-407E-A947-70E740481C1C}">
                <a14:useLocalDpi xmlns:a14="http://schemas.microsoft.com/office/drawing/2010/main"/>
              </a:ext>
            </a:extLst>
          </a:blip>
          <a:srcRect/>
          <a:stretch/>
        </p:blipFill>
        <p:spPr>
          <a:xfrm>
            <a:off x="4763642" y="1100376"/>
            <a:ext cx="6943890" cy="4631521"/>
          </a:xfrm>
          <a:prstGeom prst="rect">
            <a:avLst/>
          </a:prstGeom>
        </p:spPr>
      </p:pic>
      <p:pic>
        <p:nvPicPr>
          <p:cNvPr id="10" name="Picture 9"/>
          <p:cNvPicPr>
            <a:picLocks noChangeAspect="1"/>
          </p:cNvPicPr>
          <p:nvPr userDrawn="1"/>
        </p:nvPicPr>
        <p:blipFill>
          <a:blip r:embed="rId3"/>
          <a:stretch>
            <a:fillRect/>
          </a:stretch>
        </p:blipFill>
        <p:spPr>
          <a:xfrm>
            <a:off x="335360" y="332656"/>
            <a:ext cx="8001000" cy="5905500"/>
          </a:xfrm>
          <a:prstGeom prst="rect">
            <a:avLst/>
          </a:prstGeom>
        </p:spPr>
      </p:pic>
      <p:sp>
        <p:nvSpPr>
          <p:cNvPr id="14" name="Slide Number Placeholder 2"/>
          <p:cNvSpPr>
            <a:spLocks noGrp="1"/>
          </p:cNvSpPr>
          <p:nvPr>
            <p:ph type="sldNum" sz="quarter" idx="10"/>
          </p:nvPr>
        </p:nvSpPr>
        <p:spPr>
          <a:xfrm>
            <a:off x="8438896" y="6356351"/>
            <a:ext cx="3442208" cy="365125"/>
          </a:xfrm>
        </p:spPr>
        <p:txBody>
          <a:body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5" name="Content Placeholder 2"/>
          <p:cNvSpPr>
            <a:spLocks noGrp="1"/>
          </p:cNvSpPr>
          <p:nvPr>
            <p:ph sz="half" idx="1" hasCustomPrompt="1"/>
          </p:nvPr>
        </p:nvSpPr>
        <p:spPr>
          <a:xfrm>
            <a:off x="609600" y="2133601"/>
            <a:ext cx="5558408" cy="2710930"/>
          </a:xfrm>
          <a:prstGeom prst="rect">
            <a:avLst/>
          </a:prstGeom>
        </p:spPr>
        <p:txBody>
          <a:bodyPr numCol="1" spcCol="180000"/>
          <a:lstStyle>
            <a:lvl1pPr marL="0" indent="0">
              <a:spcBef>
                <a:spcPts val="0"/>
              </a:spcBef>
              <a:spcAft>
                <a:spcPts val="600"/>
              </a:spcAft>
              <a:buFontTx/>
              <a:buNone/>
              <a:defRPr sz="2000">
                <a:solidFill>
                  <a:schemeClr val="bg1"/>
                </a:solidFill>
                <a:latin typeface="Arial" charset="0"/>
                <a:ea typeface="Arial" charset="0"/>
                <a:cs typeface="Arial" charset="0"/>
              </a:defRPr>
            </a:lvl1pPr>
            <a:lvl2pPr marL="0" indent="0">
              <a:spcBef>
                <a:spcPts val="100"/>
              </a:spcBef>
              <a:spcAft>
                <a:spcPts val="600"/>
              </a:spcAft>
              <a:buFontTx/>
              <a:buNone/>
              <a:tabLst/>
              <a:defRPr sz="1530" b="0">
                <a:solidFill>
                  <a:schemeClr val="bg1"/>
                </a:solidFill>
                <a:latin typeface="Arial" charset="0"/>
                <a:ea typeface="Arial" charset="0"/>
                <a:cs typeface="Arial" charset="0"/>
              </a:defRPr>
            </a:lvl2pPr>
            <a:lvl3pPr marL="0" indent="0">
              <a:spcBef>
                <a:spcPts val="100"/>
              </a:spcBef>
              <a:spcAft>
                <a:spcPts val="0"/>
              </a:spcAft>
              <a:buFontTx/>
              <a:buNone/>
              <a:tabLst/>
              <a:defRPr sz="1530" b="1">
                <a:solidFill>
                  <a:schemeClr val="bg1"/>
                </a:solidFill>
                <a:latin typeface="Arial" charset="0"/>
                <a:ea typeface="Arial" charset="0"/>
                <a:cs typeface="Arial" charset="0"/>
              </a:defRPr>
            </a:lvl3pPr>
            <a:lvl4pPr marL="228600" indent="-2286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4pPr>
            <a:lvl5pPr marL="482600" indent="-266700">
              <a:spcBef>
                <a:spcPts val="100"/>
              </a:spcBef>
              <a:spcAft>
                <a:spcPts val="400"/>
              </a:spcAft>
              <a:buSzPct val="80000"/>
              <a:buFont typeface="Arial" charset="0"/>
              <a:buChar char="•"/>
              <a:tabLst/>
              <a:defRPr sz="1530">
                <a:solidFill>
                  <a:schemeClr val="bg1"/>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Intro</a:t>
            </a:r>
          </a:p>
          <a:p>
            <a:pPr lvl="1"/>
            <a:r>
              <a:rPr lang="en-US" dirty="0"/>
              <a:t>Body</a:t>
            </a:r>
          </a:p>
          <a:p>
            <a:pPr lvl="2"/>
            <a:r>
              <a:rPr lang="en-US" dirty="0"/>
              <a:t>Subhead</a:t>
            </a:r>
          </a:p>
          <a:p>
            <a:pPr lvl="3"/>
            <a:r>
              <a:rPr lang="en-US" dirty="0"/>
              <a:t>Dot point</a:t>
            </a:r>
          </a:p>
          <a:p>
            <a:pPr lvl="4"/>
            <a:r>
              <a:rPr lang="en-US" dirty="0"/>
              <a:t>Dot point two</a:t>
            </a:r>
            <a:endParaRPr lang="en-AU" dirty="0"/>
          </a:p>
        </p:txBody>
      </p:sp>
      <p:sp>
        <p:nvSpPr>
          <p:cNvPr id="17" name="Title 16"/>
          <p:cNvSpPr>
            <a:spLocks noGrp="1"/>
          </p:cNvSpPr>
          <p:nvPr>
            <p:ph type="title" hasCustomPrompt="1"/>
          </p:nvPr>
        </p:nvSpPr>
        <p:spPr>
          <a:xfrm>
            <a:off x="551384" y="620688"/>
            <a:ext cx="7419256" cy="800592"/>
          </a:xfrm>
          <a:prstGeom prst="rect">
            <a:avLst/>
          </a:prstGeom>
        </p:spPr>
        <p:txBody>
          <a:bodyPr/>
          <a:lstStyle>
            <a:lvl1pPr algn="l">
              <a:defRPr sz="3500" b="1">
                <a:solidFill>
                  <a:schemeClr val="bg1"/>
                </a:solidFill>
                <a:latin typeface="Arial" charset="0"/>
                <a:ea typeface="Arial" charset="0"/>
                <a:cs typeface="Arial" charset="0"/>
              </a:defRPr>
            </a:lvl1pPr>
          </a:lstStyle>
          <a:p>
            <a:r>
              <a:rPr lang="en-US" dirty="0">
                <a:solidFill>
                  <a:schemeClr val="bg1"/>
                </a:solidFill>
              </a:rPr>
              <a:t>Title</a:t>
            </a:r>
            <a:endParaRPr lang="en-AU" dirty="0">
              <a:solidFill>
                <a:schemeClr val="bg1"/>
              </a:solidFill>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368" y="4869160"/>
            <a:ext cx="2269535" cy="1349024"/>
          </a:xfrm>
          <a:prstGeom prst="rect">
            <a:avLst/>
          </a:prstGeom>
        </p:spPr>
      </p:pic>
    </p:spTree>
    <p:extLst>
      <p:ext uri="{BB962C8B-B14F-4D97-AF65-F5344CB8AC3E}">
        <p14:creationId xmlns:p14="http://schemas.microsoft.com/office/powerpoint/2010/main" val="7108960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image" Target="../media/image30.png"/><Relationship Id="rId4" Type="http://schemas.openxmlformats.org/officeDocument/2006/relationships/image" Target="../media/image29.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8.xml"/><Relationship Id="rId7"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slideLayout" Target="../slideLayouts/slideLayout113.xml"/><Relationship Id="rId47" Type="http://schemas.openxmlformats.org/officeDocument/2006/relationships/slideLayout" Target="../slideLayouts/slideLayout118.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9" Type="http://schemas.openxmlformats.org/officeDocument/2006/relationships/slideLayout" Target="../slideLayouts/slideLayout100.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49" Type="http://schemas.openxmlformats.org/officeDocument/2006/relationships/theme" Target="../theme/theme5.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 Id="rId48" Type="http://schemas.openxmlformats.org/officeDocument/2006/relationships/slideLayout" Target="../slideLayouts/slideLayout119.xml"/><Relationship Id="rId8" Type="http://schemas.openxmlformats.org/officeDocument/2006/relationships/slideLayout" Target="../slideLayouts/slideLayout79.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slideLayout" Target="../slideLayouts/slideLayout117.xml"/><Relationship Id="rId20" Type="http://schemas.openxmlformats.org/officeDocument/2006/relationships/slideLayout" Target="../slideLayouts/slideLayout91.xml"/><Relationship Id="rId41" Type="http://schemas.openxmlformats.org/officeDocument/2006/relationships/slideLayout" Target="../slideLayouts/slideLayout112.xml"/><Relationship Id="rId1" Type="http://schemas.openxmlformats.org/officeDocument/2006/relationships/slideLayout" Target="../slideLayouts/slideLayout72.xml"/><Relationship Id="rId6"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1"/>
          <p:cNvSpPr>
            <a:spLocks noGrp="1"/>
          </p:cNvSpPr>
          <p:nvPr>
            <p:ph type="sldNum" sz="quarter" idx="4"/>
          </p:nvPr>
        </p:nvSpPr>
        <p:spPr>
          <a:xfrm>
            <a:off x="8438896" y="6356351"/>
            <a:ext cx="3442208" cy="365125"/>
          </a:xfrm>
          <a:prstGeom prst="rect">
            <a:avLst/>
          </a:prstGeom>
        </p:spPr>
        <p:txBody>
          <a:bodyPr anchor="ctr" anchorCtr="0"/>
          <a:lstStyle>
            <a:lvl1pPr algn="r">
              <a:defRPr>
                <a:solidFill>
                  <a:srgbClr val="53565A"/>
                </a:solidFill>
              </a:defRPr>
            </a:lvl1p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0" name="Rectangle 9"/>
          <p:cNvSpPr/>
          <p:nvPr userDrawn="1"/>
        </p:nvSpPr>
        <p:spPr>
          <a:xfrm>
            <a:off x="479376" y="6352144"/>
            <a:ext cx="3148619" cy="253916"/>
          </a:xfrm>
          <a:prstGeom prst="rect">
            <a:avLst/>
          </a:prstGeom>
        </p:spPr>
        <p:txBody>
          <a:bodyPr wrap="none">
            <a:spAutoFit/>
          </a:bodyPr>
          <a:lstStyle/>
          <a:p>
            <a:r>
              <a:rPr lang="en-AU" sz="1050" dirty="0">
                <a:solidFill>
                  <a:srgbClr val="888B8D"/>
                </a:solidFill>
                <a:latin typeface="Arial" charset="0"/>
                <a:ea typeface="Arial" charset="0"/>
                <a:cs typeface="Arial" charset="0"/>
              </a:rPr>
              <a:t>Victorian Registration and Qualifications Authority</a:t>
            </a:r>
            <a:endParaRPr lang="en-US" sz="1050" dirty="0">
              <a:solidFill>
                <a:srgbClr val="888B8D"/>
              </a:solidFill>
              <a:latin typeface="Arial" charset="0"/>
              <a:ea typeface="Arial" charset="0"/>
              <a:cs typeface="Arial" charset="0"/>
            </a:endParaRPr>
          </a:p>
        </p:txBody>
      </p:sp>
    </p:spTree>
    <p:extLst>
      <p:ext uri="{BB962C8B-B14F-4D97-AF65-F5344CB8AC3E}">
        <p14:creationId xmlns:p14="http://schemas.microsoft.com/office/powerpoint/2010/main" val="1605398051"/>
      </p:ext>
    </p:extLst>
  </p:cSld>
  <p:clrMap bg1="lt1" tx1="dk1" bg2="lt2" tx2="dk2" accent1="accent1" accent2="accent2" accent3="accent3" accent4="accent4" accent5="accent5" accent6="accent6" hlink="hlink" folHlink="folHlink"/>
  <p:sldLayoutIdLst>
    <p:sldLayoutId id="2147483809" r:id="rId1"/>
    <p:sldLayoutId id="2147483649" r:id="rId2"/>
    <p:sldLayoutId id="2147483663" r:id="rId3"/>
    <p:sldLayoutId id="2147483651" r:id="rId4"/>
    <p:sldLayoutId id="2147483662" r:id="rId5"/>
    <p:sldLayoutId id="2147483665" r:id="rId6"/>
    <p:sldLayoutId id="2147483661" r:id="rId7"/>
    <p:sldLayoutId id="2147483664" r:id="rId8"/>
    <p:sldLayoutId id="2147483810" r:id="rId9"/>
    <p:sldLayoutId id="2147483811" r:id="rId10"/>
    <p:sldLayoutId id="2147483812" r:id="rId11"/>
    <p:sldLayoutId id="2147483813" r:id="rId12"/>
    <p:sldLayoutId id="2147483814" r:id="rId13"/>
    <p:sldLayoutId id="2147483815" r:id="rId14"/>
    <p:sldLayoutId id="2147483816" r:id="rId15"/>
    <p:sldLayoutId id="2147483666" r:id="rId16"/>
    <p:sldLayoutId id="2147483667" r:id="rId17"/>
    <p:sldLayoutId id="2147483668" r:id="rId18"/>
    <p:sldLayoutId id="2147483669" r:id="rId19"/>
    <p:sldLayoutId id="2147483670" r:id="rId20"/>
    <p:sldLayoutId id="2147483671" r:id="rId21"/>
    <p:sldLayoutId id="2147483684" r:id="rId22"/>
    <p:sldLayoutId id="2147483687" r:id="rId23"/>
    <p:sldLayoutId id="2147483688" r:id="rId24"/>
    <p:sldLayoutId id="2147483689" r:id="rId25"/>
    <p:sldLayoutId id="2147483690" r:id="rId26"/>
    <p:sldLayoutId id="2147483817" r:id="rId27"/>
    <p:sldLayoutId id="2147483818" r:id="rId28"/>
    <p:sldLayoutId id="2147483819" r:id="rId29"/>
    <p:sldLayoutId id="2147483692" r:id="rId30"/>
    <p:sldLayoutId id="2147483693" r:id="rId31"/>
    <p:sldLayoutId id="2147483695" r:id="rId3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1CB56B-FA08-4500-B4DC-C814D3A15081}" type="datetimeFigureOut">
              <a:rPr lang="en-AU" smtClean="0"/>
              <a:t>23/05/2024</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7" name="Rectangle 6"/>
          <p:cNvSpPr/>
          <p:nvPr userDrawn="1"/>
        </p:nvSpPr>
        <p:spPr>
          <a:xfrm>
            <a:off x="479376" y="6352144"/>
            <a:ext cx="3148619" cy="253916"/>
          </a:xfrm>
          <a:prstGeom prst="rect">
            <a:avLst/>
          </a:prstGeom>
        </p:spPr>
        <p:txBody>
          <a:bodyPr wrap="none">
            <a:spAutoFit/>
          </a:bodyPr>
          <a:lstStyle/>
          <a:p>
            <a:r>
              <a:rPr lang="en-AU" sz="1050" dirty="0">
                <a:solidFill>
                  <a:srgbClr val="888B8D"/>
                </a:solidFill>
                <a:latin typeface="Arial" charset="0"/>
                <a:ea typeface="Arial" charset="0"/>
                <a:cs typeface="Arial" charset="0"/>
              </a:rPr>
              <a:t>Victorian Registration and Qualifications Authority</a:t>
            </a:r>
            <a:endParaRPr lang="en-US" sz="1050" dirty="0">
              <a:solidFill>
                <a:srgbClr val="888B8D"/>
              </a:solidFill>
              <a:latin typeface="Arial" charset="0"/>
              <a:ea typeface="Arial" charset="0"/>
              <a:cs typeface="Arial" charset="0"/>
            </a:endParaRPr>
          </a:p>
        </p:txBody>
      </p:sp>
    </p:spTree>
    <p:extLst>
      <p:ext uri="{BB962C8B-B14F-4D97-AF65-F5344CB8AC3E}">
        <p14:creationId xmlns:p14="http://schemas.microsoft.com/office/powerpoint/2010/main" val="2204917297"/>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820" r:id="rId18"/>
    <p:sldLayoutId id="2147483821" r:id="rId19"/>
    <p:sldLayoutId id="2147483822" r:id="rId20"/>
    <p:sldLayoutId id="2147483823" r:id="rId21"/>
    <p:sldLayoutId id="2147483824" r:id="rId22"/>
    <p:sldLayoutId id="2147483825" r:id="rId23"/>
    <p:sldLayoutId id="2147483826" r:id="rId24"/>
    <p:sldLayoutId id="2147483715" r:id="rId25"/>
    <p:sldLayoutId id="2147483716" r:id="rId26"/>
    <p:sldLayoutId id="2147483717" r:id="rId27"/>
    <p:sldLayoutId id="2147483718" r:id="rId28"/>
    <p:sldLayoutId id="2147483719" r:id="rId29"/>
    <p:sldLayoutId id="2147483720" r:id="rId30"/>
    <p:sldLayoutId id="2147483745" r:id="rId31"/>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DD246-0846-47E0-953A-D727B1880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1475616-6CFD-40DA-80E7-DA6913209A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6527BC6-3F61-4170-9CFA-F7893EB8B5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EFA090-4ED4-4C98-9EAC-B7B7CB34864F}" type="datetimeFigureOut">
              <a:rPr lang="en-AU" smtClean="0"/>
              <a:t>23/05/2024</a:t>
            </a:fld>
            <a:endParaRPr lang="en-AU" dirty="0"/>
          </a:p>
        </p:txBody>
      </p:sp>
      <p:sp>
        <p:nvSpPr>
          <p:cNvPr id="5" name="Footer Placeholder 4">
            <a:extLst>
              <a:ext uri="{FF2B5EF4-FFF2-40B4-BE49-F238E27FC236}">
                <a16:creationId xmlns:a16="http://schemas.microsoft.com/office/drawing/2014/main" id="{CC0ADAE8-190D-4183-A2D0-9E05643A70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DD06F214-F83A-4D5E-A687-50EC82049C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D5F1F-36CD-40F3-B518-C4E568AE6E46}" type="slidenum">
              <a:rPr lang="en-AU" smtClean="0"/>
              <a:t>‹#›</a:t>
            </a:fld>
            <a:endParaRPr lang="en-AU" dirty="0"/>
          </a:p>
        </p:txBody>
      </p:sp>
      <p:pic>
        <p:nvPicPr>
          <p:cNvPr id="8" name="Picture 7" descr="A picture containing bird&#10;&#10;Description automatically generated">
            <a:extLst>
              <a:ext uri="{FF2B5EF4-FFF2-40B4-BE49-F238E27FC236}">
                <a16:creationId xmlns:a16="http://schemas.microsoft.com/office/drawing/2014/main" id="{760E8F24-4386-4B75-A4A0-74CF648DFE5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02" y="0"/>
            <a:ext cx="12188196" cy="6858000"/>
          </a:xfrm>
          <a:prstGeom prst="rect">
            <a:avLst/>
          </a:prstGeom>
        </p:spPr>
      </p:pic>
      <p:sp>
        <p:nvSpPr>
          <p:cNvPr id="10" name="Subtitle 2">
            <a:extLst>
              <a:ext uri="{FF2B5EF4-FFF2-40B4-BE49-F238E27FC236}">
                <a16:creationId xmlns:a16="http://schemas.microsoft.com/office/drawing/2014/main" id="{18D91320-5005-45C0-9C43-A77A42C17D4F}"/>
              </a:ext>
            </a:extLst>
          </p:cNvPr>
          <p:cNvSpPr txBox="1">
            <a:spLocks/>
          </p:cNvSpPr>
          <p:nvPr userDrawn="1"/>
        </p:nvSpPr>
        <p:spPr>
          <a:xfrm>
            <a:off x="83530" y="5987256"/>
            <a:ext cx="2126270" cy="6596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AU" sz="2000" b="1" dirty="0">
                <a:solidFill>
                  <a:schemeClr val="bg1"/>
                </a:solidFill>
                <a:latin typeface="Arial" panose="020B0604020202020204" pitchFamily="34" charset="0"/>
                <a:cs typeface="Arial" panose="020B0604020202020204" pitchFamily="34" charset="0"/>
              </a:rPr>
              <a:t>is.vic.edu.au</a:t>
            </a:r>
          </a:p>
        </p:txBody>
      </p:sp>
      <p:pic>
        <p:nvPicPr>
          <p:cNvPr id="15" name="Picture 14" descr="A close up of a logo&#10;&#10;Description automatically generated">
            <a:extLst>
              <a:ext uri="{FF2B5EF4-FFF2-40B4-BE49-F238E27FC236}">
                <a16:creationId xmlns:a16="http://schemas.microsoft.com/office/drawing/2014/main" id="{BC2C5E4B-7656-4688-9BA4-EA1971FA4EE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760968" y="565929"/>
            <a:ext cx="2777157" cy="876372"/>
          </a:xfrm>
          <a:prstGeom prst="rect">
            <a:avLst/>
          </a:prstGeom>
        </p:spPr>
      </p:pic>
    </p:spTree>
    <p:extLst>
      <p:ext uri="{BB962C8B-B14F-4D97-AF65-F5344CB8AC3E}">
        <p14:creationId xmlns:p14="http://schemas.microsoft.com/office/powerpoint/2010/main" val="4266609180"/>
      </p:ext>
    </p:extLst>
  </p:cSld>
  <p:clrMap bg1="lt1" tx1="dk1" bg2="lt2" tx2="dk2" accent1="accent1" accent2="accent2" accent3="accent3" accent4="accent4" accent5="accent5" accent6="accent6" hlink="hlink" folHlink="folHlink"/>
  <p:sldLayoutIdLst>
    <p:sldLayoutId id="2147483747" r:id="rId1"/>
    <p:sldLayoutId id="214748374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8405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64BED-455F-4255-B665-DF36A230ACB0}"/>
              </a:ext>
            </a:extLst>
          </p:cNvPr>
          <p:cNvSpPr>
            <a:spLocks noGrp="1"/>
          </p:cNvSpPr>
          <p:nvPr>
            <p:ph type="title"/>
          </p:nvPr>
        </p:nvSpPr>
        <p:spPr>
          <a:xfrm>
            <a:off x="838200" y="365125"/>
            <a:ext cx="10515600" cy="1128697"/>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3210A310-41CF-4632-9164-B32AF7274D64}"/>
              </a:ext>
            </a:extLst>
          </p:cNvPr>
          <p:cNvSpPr>
            <a:spLocks noGrp="1"/>
          </p:cNvSpPr>
          <p:nvPr>
            <p:ph type="body" idx="1"/>
          </p:nvPr>
        </p:nvSpPr>
        <p:spPr>
          <a:xfrm>
            <a:off x="838200" y="1756372"/>
            <a:ext cx="10515600" cy="4420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4"/>
            <a:endParaRPr lang="en-AU" dirty="0"/>
          </a:p>
        </p:txBody>
      </p:sp>
      <p:sp>
        <p:nvSpPr>
          <p:cNvPr id="7" name="Rectangle 6">
            <a:extLst>
              <a:ext uri="{FF2B5EF4-FFF2-40B4-BE49-F238E27FC236}">
                <a16:creationId xmlns:a16="http://schemas.microsoft.com/office/drawing/2014/main" id="{11E77AD1-FA32-4184-92FA-5270BFD392EF}"/>
              </a:ext>
            </a:extLst>
          </p:cNvPr>
          <p:cNvSpPr/>
          <p:nvPr userDrawn="1"/>
        </p:nvSpPr>
        <p:spPr>
          <a:xfrm>
            <a:off x="666185" y="345525"/>
            <a:ext cx="76200" cy="1001949"/>
          </a:xfrm>
          <a:prstGeom prst="rect">
            <a:avLst/>
          </a:prstGeom>
          <a:solidFill>
            <a:srgbClr val="FF3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1" name="Picture 10" descr="A close up of a logo&#10;&#10;Description automatically generated">
            <a:extLst>
              <a:ext uri="{FF2B5EF4-FFF2-40B4-BE49-F238E27FC236}">
                <a16:creationId xmlns:a16="http://schemas.microsoft.com/office/drawing/2014/main" id="{A952E209-FF3C-447D-9E92-CE0E1763BE6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8200" y="5750564"/>
            <a:ext cx="1851321" cy="584211"/>
          </a:xfrm>
          <a:prstGeom prst="rect">
            <a:avLst/>
          </a:prstGeom>
        </p:spPr>
      </p:pic>
      <p:sp>
        <p:nvSpPr>
          <p:cNvPr id="12" name="Slide Number Placeholder 5">
            <a:extLst>
              <a:ext uri="{FF2B5EF4-FFF2-40B4-BE49-F238E27FC236}">
                <a16:creationId xmlns:a16="http://schemas.microsoft.com/office/drawing/2014/main" id="{04979803-CA97-41C7-AFEA-457D929C3A2D}"/>
              </a:ext>
            </a:extLst>
          </p:cNvPr>
          <p:cNvSpPr>
            <a:spLocks noGrp="1"/>
          </p:cNvSpPr>
          <p:nvPr>
            <p:ph type="sldNum" sz="quarter" idx="4"/>
          </p:nvPr>
        </p:nvSpPr>
        <p:spPr>
          <a:xfrm>
            <a:off x="8610600" y="5986457"/>
            <a:ext cx="27432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r>
              <a:rPr lang="en-AU" dirty="0"/>
              <a:t> Name of presentation  |  </a:t>
            </a:r>
            <a:fld id="{3757B18F-E163-47F9-A6BD-168CF45B410A}" type="slidenum">
              <a:rPr lang="en-AU" smtClean="0"/>
              <a:pPr/>
              <a:t>‹#›</a:t>
            </a:fld>
            <a:endParaRPr lang="en-AU" dirty="0"/>
          </a:p>
        </p:txBody>
      </p:sp>
    </p:spTree>
    <p:extLst>
      <p:ext uri="{BB962C8B-B14F-4D97-AF65-F5344CB8AC3E}">
        <p14:creationId xmlns:p14="http://schemas.microsoft.com/office/powerpoint/2010/main" val="2883772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Lst>
  <p:txStyles>
    <p:title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600"/>
        </a:spcAft>
        <a:buClr>
          <a:srgbClr val="FF354D"/>
        </a:buClr>
        <a:buFontTx/>
        <a:buNone/>
        <a:defRPr sz="2400" kern="1200">
          <a:solidFill>
            <a:srgbClr val="FF354D"/>
          </a:solidFill>
          <a:latin typeface="Arial" panose="020B0604020202020204" pitchFamily="34" charset="0"/>
          <a:ea typeface="+mn-ea"/>
          <a:cs typeface="Arial" panose="020B0604020202020204" pitchFamily="34" charset="0"/>
        </a:defRPr>
      </a:lvl1pPr>
      <a:lvl2pPr marL="806450" indent="-806450" algn="l" defTabSz="914400" rtl="0" eaLnBrk="1" latinLnBrk="0" hangingPunct="1">
        <a:lnSpc>
          <a:spcPct val="90000"/>
        </a:lnSpc>
        <a:spcBef>
          <a:spcPts val="500"/>
        </a:spcBef>
        <a:spcAft>
          <a:spcPts val="600"/>
        </a:spcAft>
        <a:buClr>
          <a:srgbClr val="FF354D"/>
        </a:buClr>
        <a:buFontTx/>
        <a:buNone/>
        <a:defRPr sz="2000" kern="1200">
          <a:solidFill>
            <a:schemeClr val="bg1"/>
          </a:solidFill>
          <a:latin typeface="Arial" panose="020B0604020202020204" pitchFamily="34" charset="0"/>
          <a:ea typeface="+mn-ea"/>
          <a:cs typeface="Arial" panose="020B0604020202020204" pitchFamily="34" charset="0"/>
        </a:defRPr>
      </a:lvl2pPr>
      <a:lvl3pPr marL="806450" indent="-806450" algn="l" defTabSz="914400" rtl="0" eaLnBrk="1" latinLnBrk="0" hangingPunct="1">
        <a:lnSpc>
          <a:spcPct val="90000"/>
        </a:lnSpc>
        <a:spcBef>
          <a:spcPts val="500"/>
        </a:spcBef>
        <a:spcAft>
          <a:spcPts val="600"/>
        </a:spcAft>
        <a:buClr>
          <a:srgbClr val="FF354D"/>
        </a:buClr>
        <a:buFontTx/>
        <a:buNone/>
        <a:defRPr sz="1600" b="0" kern="1200">
          <a:solidFill>
            <a:schemeClr val="bg1"/>
          </a:solidFill>
          <a:latin typeface="Arial" panose="020B0604020202020204" pitchFamily="34" charset="0"/>
          <a:ea typeface="+mn-ea"/>
          <a:cs typeface="Arial" panose="020B0604020202020204" pitchFamily="34" charset="0"/>
        </a:defRPr>
      </a:lvl3pPr>
      <a:lvl4pPr marL="180975" indent="-180975" algn="l" defTabSz="914400" rtl="0" eaLnBrk="1" latinLnBrk="0" hangingPunct="1">
        <a:lnSpc>
          <a:spcPct val="90000"/>
        </a:lnSpc>
        <a:spcBef>
          <a:spcPts val="500"/>
        </a:spcBef>
        <a:spcAft>
          <a:spcPts val="600"/>
        </a:spcAft>
        <a:buClr>
          <a:schemeClr val="bg1"/>
        </a:buClr>
        <a:buFont typeface="Arial" panose="020B0604020202020204" pitchFamily="34" charset="0"/>
        <a:buChar char="•"/>
        <a:tabLst>
          <a:tab pos="361950" algn="l"/>
        </a:tabLst>
        <a:defRPr sz="1600" kern="1200">
          <a:solidFill>
            <a:schemeClr val="bg1"/>
          </a:solidFill>
          <a:latin typeface="Arial" panose="020B0604020202020204" pitchFamily="34" charset="0"/>
          <a:ea typeface="+mn-ea"/>
          <a:cs typeface="Arial" panose="020B0604020202020204" pitchFamily="34" charset="0"/>
        </a:defRPr>
      </a:lvl4pPr>
      <a:lvl5pPr marL="361950" indent="-180975" algn="l" defTabSz="914400" rtl="0" eaLnBrk="1" latinLnBrk="0" hangingPunct="1">
        <a:lnSpc>
          <a:spcPct val="90000"/>
        </a:lnSpc>
        <a:spcBef>
          <a:spcPts val="500"/>
        </a:spcBef>
        <a:spcAft>
          <a:spcPts val="600"/>
        </a:spcAft>
        <a:buClr>
          <a:srgbClr val="FFFFFF"/>
        </a:buClr>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449263" marR="0" indent="457200" algn="l" defTabSz="914400" rtl="0" eaLnBrk="1" fontAlgn="auto" latinLnBrk="0" hangingPunct="1">
        <a:lnSpc>
          <a:spcPct val="100000"/>
        </a:lnSpc>
        <a:spcBef>
          <a:spcPts val="500"/>
        </a:spcBef>
        <a:spcAft>
          <a:spcPts val="0"/>
        </a:spcAft>
        <a:buClr>
          <a:srgbClr val="0B2033"/>
        </a:buClr>
        <a:buSzTx/>
        <a:buFont typeface="Arial" panose="020B0604020202020204" pitchFamily="34" charset="0"/>
        <a:buChar char="-"/>
        <a:tabLst/>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52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1"/>
          <p:cNvSpPr>
            <a:spLocks noGrp="1"/>
          </p:cNvSpPr>
          <p:nvPr>
            <p:ph type="sldNum" sz="quarter" idx="4"/>
          </p:nvPr>
        </p:nvSpPr>
        <p:spPr>
          <a:xfrm>
            <a:off x="8438896" y="6356351"/>
            <a:ext cx="3442208" cy="365125"/>
          </a:xfrm>
          <a:prstGeom prst="rect">
            <a:avLst/>
          </a:prstGeom>
        </p:spPr>
        <p:txBody>
          <a:bodyPr anchor="ctr" anchorCtr="0"/>
          <a:lstStyle>
            <a:lvl1pPr algn="r">
              <a:defRPr>
                <a:solidFill>
                  <a:srgbClr val="53565A"/>
                </a:solidFill>
              </a:defRPr>
            </a:lvl1p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0" name="Rectangle 9"/>
          <p:cNvSpPr/>
          <p:nvPr userDrawn="1"/>
        </p:nvSpPr>
        <p:spPr>
          <a:xfrm>
            <a:off x="479376" y="6352144"/>
            <a:ext cx="3148619" cy="253916"/>
          </a:xfrm>
          <a:prstGeom prst="rect">
            <a:avLst/>
          </a:prstGeom>
        </p:spPr>
        <p:txBody>
          <a:bodyPr wrap="none">
            <a:spAutoFit/>
          </a:bodyPr>
          <a:lstStyle/>
          <a:p>
            <a:r>
              <a:rPr lang="en-AU" sz="1050" dirty="0">
                <a:solidFill>
                  <a:srgbClr val="888B8D"/>
                </a:solidFill>
                <a:latin typeface="Arial" charset="0"/>
                <a:ea typeface="Arial" charset="0"/>
                <a:cs typeface="Arial" charset="0"/>
              </a:rPr>
              <a:t>Victorian Registration and Qualifications Authority</a:t>
            </a:r>
            <a:endParaRPr lang="en-US" sz="1050" dirty="0">
              <a:solidFill>
                <a:srgbClr val="888B8D"/>
              </a:solidFill>
              <a:latin typeface="Arial" charset="0"/>
              <a:ea typeface="Arial" charset="0"/>
              <a:cs typeface="Arial" charset="0"/>
            </a:endParaRPr>
          </a:p>
        </p:txBody>
      </p:sp>
      <p:sp>
        <p:nvSpPr>
          <p:cNvPr id="2" name="Title Placeholder 1">
            <a:extLst>
              <a:ext uri="{FF2B5EF4-FFF2-40B4-BE49-F238E27FC236}">
                <a16:creationId xmlns:a16="http://schemas.microsoft.com/office/drawing/2014/main" id="{0A96E156-CA2E-4BE5-9D3A-22E097FCF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Tree>
    <p:extLst>
      <p:ext uri="{BB962C8B-B14F-4D97-AF65-F5344CB8AC3E}">
        <p14:creationId xmlns:p14="http://schemas.microsoft.com/office/powerpoint/2010/main" val="110497962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 id="2147483795" r:id="rId39"/>
    <p:sldLayoutId id="2147483796" r:id="rId40"/>
    <p:sldLayoutId id="2147483797" r:id="rId41"/>
    <p:sldLayoutId id="2147483798" r:id="rId42"/>
    <p:sldLayoutId id="2147483799" r:id="rId43"/>
    <p:sldLayoutId id="2147483800" r:id="rId44"/>
    <p:sldLayoutId id="2147483801" r:id="rId45"/>
    <p:sldLayoutId id="2147483802" r:id="rId46"/>
    <p:sldLayoutId id="2147483803" r:id="rId47"/>
    <p:sldLayoutId id="2147483804" r:id="rId48"/>
  </p:sldLayoutIdLst>
  <p:hf hdr="0" ftr="0" dt="0"/>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1"/>
          <p:cNvSpPr>
            <a:spLocks noGrp="1"/>
          </p:cNvSpPr>
          <p:nvPr>
            <p:ph type="sldNum" sz="quarter" idx="4"/>
          </p:nvPr>
        </p:nvSpPr>
        <p:spPr>
          <a:xfrm>
            <a:off x="8438896" y="6356351"/>
            <a:ext cx="3442208" cy="365125"/>
          </a:xfrm>
          <a:prstGeom prst="rect">
            <a:avLst/>
          </a:prstGeom>
        </p:spPr>
        <p:txBody>
          <a:bodyPr anchor="ctr" anchorCtr="0"/>
          <a:lstStyle>
            <a:lvl1pPr algn="r">
              <a:defRPr>
                <a:solidFill>
                  <a:srgbClr val="53565A"/>
                </a:solidFill>
              </a:defRPr>
            </a:lvl1pPr>
          </a:lstStyle>
          <a:p>
            <a:fld id="{1EEA08B9-BA6A-48BF-9C91-FF212198F197}" type="slidenum">
              <a:rPr lang="en-AU" sz="1050" smtClean="0">
                <a:latin typeface="Arial" charset="0"/>
                <a:ea typeface="Arial" charset="0"/>
                <a:cs typeface="Arial" charset="0"/>
              </a:rPr>
              <a:pPr/>
              <a:t>‹#›</a:t>
            </a:fld>
            <a:endParaRPr lang="en-AU" sz="1050" dirty="0">
              <a:latin typeface="Arial" charset="0"/>
              <a:ea typeface="Arial" charset="0"/>
              <a:cs typeface="Arial" charset="0"/>
            </a:endParaRPr>
          </a:p>
        </p:txBody>
      </p:sp>
      <p:sp>
        <p:nvSpPr>
          <p:cNvPr id="10" name="Rectangle 9"/>
          <p:cNvSpPr/>
          <p:nvPr userDrawn="1"/>
        </p:nvSpPr>
        <p:spPr>
          <a:xfrm>
            <a:off x="479376" y="6352144"/>
            <a:ext cx="3148619" cy="253916"/>
          </a:xfrm>
          <a:prstGeom prst="rect">
            <a:avLst/>
          </a:prstGeom>
        </p:spPr>
        <p:txBody>
          <a:bodyPr wrap="none">
            <a:spAutoFit/>
          </a:bodyPr>
          <a:lstStyle/>
          <a:p>
            <a:r>
              <a:rPr lang="en-AU" sz="1050" dirty="0">
                <a:solidFill>
                  <a:srgbClr val="888B8D"/>
                </a:solidFill>
                <a:latin typeface="Arial" charset="0"/>
                <a:ea typeface="Arial" charset="0"/>
                <a:cs typeface="Arial" charset="0"/>
              </a:rPr>
              <a:t>Victorian Registration and Qualifications Authority</a:t>
            </a:r>
            <a:endParaRPr lang="en-US" sz="1050" dirty="0">
              <a:solidFill>
                <a:srgbClr val="888B8D"/>
              </a:solidFill>
              <a:latin typeface="Arial" charset="0"/>
              <a:ea typeface="Arial" charset="0"/>
              <a:cs typeface="Arial" charset="0"/>
            </a:endParaRPr>
          </a:p>
        </p:txBody>
      </p:sp>
    </p:spTree>
    <p:extLst>
      <p:ext uri="{BB962C8B-B14F-4D97-AF65-F5344CB8AC3E}">
        <p14:creationId xmlns:p14="http://schemas.microsoft.com/office/powerpoint/2010/main" val="1605398051"/>
      </p:ext>
    </p:extLst>
  </p:cSld>
  <p:clrMap bg1="lt1" tx1="dk1" bg2="lt2" tx2="dk2" accent1="accent1" accent2="accent2" accent3="accent3" accent4="accent4" accent5="accent5" accent6="accent6" hlink="hlink" folHlink="folHlink"/>
  <p:sldLayoutIdLst>
    <p:sldLayoutId id="2147483808" r:id="rId1"/>
    <p:sldLayoutId id="2147483807" r:id="rId2"/>
    <p:sldLayoutId id="2147483806"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hyperlink" Target="https://www.vic.gov.au/child-safe-standards-schools-and-school-boarding-premises" TargetMode="External"/><Relationship Id="rId2" Type="http://schemas.openxmlformats.org/officeDocument/2006/relationships/notesSlide" Target="../notesSlides/notesSlide37.xml"/><Relationship Id="rId1" Type="http://schemas.openxmlformats.org/officeDocument/2006/relationships/slideLayout" Target="../slideLayouts/slideLayout82.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mailto:vrqa.schools@education.vic.gov.au" TargetMode="External"/><Relationship Id="rId7" Type="http://schemas.openxmlformats.org/officeDocument/2006/relationships/diagramColors" Target="../diagrams/colors1.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8" Type="http://schemas.openxmlformats.org/officeDocument/2006/relationships/hyperlink" Target="https://www2.vrqa.vic.gov.au/fee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mailto:vrqa.schools@edumail.vic.gov.au"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758912" y="4365104"/>
            <a:ext cx="6664208" cy="656866"/>
          </a:xfrm>
        </p:spPr>
        <p:txBody>
          <a:bodyPr>
            <a:normAutofit/>
          </a:bodyPr>
          <a:lstStyle/>
          <a:p>
            <a:r>
              <a:rPr lang="en-US" sz="2000" dirty="0"/>
              <a:t>27 March 2024</a:t>
            </a:r>
          </a:p>
        </p:txBody>
      </p:sp>
      <p:sp>
        <p:nvSpPr>
          <p:cNvPr id="14" name="Title 13"/>
          <p:cNvSpPr>
            <a:spLocks noGrp="1"/>
          </p:cNvSpPr>
          <p:nvPr>
            <p:ph type="title"/>
          </p:nvPr>
        </p:nvSpPr>
        <p:spPr>
          <a:xfrm>
            <a:off x="763160" y="2610184"/>
            <a:ext cx="6659960" cy="1939646"/>
          </a:xfrm>
        </p:spPr>
        <p:txBody>
          <a:bodyPr/>
          <a:lstStyle/>
          <a:p>
            <a:r>
              <a:rPr lang="en-US" sz="5000" b="1" dirty="0"/>
              <a:t>Independent Schools Registration Briefing </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prstClr val="black">
                    <a:tint val="75000"/>
                  </a:prstClr>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050" b="0" i="0" u="none" strike="noStrike" kern="1200" cap="none" spc="0" normalizeH="0" baseline="0" noProof="0" dirty="0">
              <a:ln>
                <a:noFill/>
              </a:ln>
              <a:solidFill>
                <a:prstClr val="black">
                  <a:tint val="75000"/>
                </a:prstClr>
              </a:solidFill>
              <a:effectLst/>
              <a:uLnTx/>
              <a:uFillTx/>
              <a:latin typeface="Arial" charset="0"/>
              <a:ea typeface="Arial" charset="0"/>
              <a:cs typeface="Arial" charset="0"/>
            </a:endParaRPr>
          </a:p>
        </p:txBody>
      </p:sp>
      <p:sp>
        <p:nvSpPr>
          <p:cNvPr id="5" name="Text Placeholder 14">
            <a:extLst>
              <a:ext uri="{FF2B5EF4-FFF2-40B4-BE49-F238E27FC236}">
                <a16:creationId xmlns:a16="http://schemas.microsoft.com/office/drawing/2014/main" id="{A53EEC3D-EDCE-4832-9127-F6D40CA930AC}"/>
              </a:ext>
            </a:extLst>
          </p:cNvPr>
          <p:cNvSpPr txBox="1">
            <a:spLocks/>
          </p:cNvSpPr>
          <p:nvPr/>
        </p:nvSpPr>
        <p:spPr>
          <a:xfrm>
            <a:off x="763160" y="5157192"/>
            <a:ext cx="6664208" cy="656866"/>
          </a:xfrm>
          <a:prstGeom prst="rect">
            <a:avLst/>
          </a:prstGeom>
        </p:spPr>
        <p:txBody>
          <a:bodyPr numCol="1" spcCol="180000">
            <a:normAutofit/>
          </a:bodyPr>
          <a:lstStyle>
            <a:lvl1pPr marL="0" indent="0" algn="l" defTabSz="914400" rtl="0" eaLnBrk="1" latinLnBrk="0" hangingPunct="1">
              <a:spcBef>
                <a:spcPts val="0"/>
              </a:spcBef>
              <a:spcAft>
                <a:spcPts val="600"/>
              </a:spcAft>
              <a:buFont typeface="Arial" panose="020B0604020202020204" pitchFamily="34" charset="0"/>
              <a:buNone/>
              <a:defRPr lang="en-US" sz="3200" kern="1200" baseline="0" dirty="0" smtClean="0">
                <a:solidFill>
                  <a:schemeClr val="bg1"/>
                </a:solidFill>
                <a:latin typeface="Arial" charset="0"/>
                <a:ea typeface="Arial" charset="0"/>
                <a:cs typeface="Arial" charset="0"/>
              </a:defRPr>
            </a:lvl1pPr>
            <a:lvl2pPr marL="0" indent="0" algn="l" defTabSz="914400" rtl="0" eaLnBrk="1" latinLnBrk="0" hangingPunct="1">
              <a:spcBef>
                <a:spcPts val="0"/>
              </a:spcBef>
              <a:spcAft>
                <a:spcPts val="600"/>
              </a:spcAft>
              <a:buFont typeface="Arial" panose="020B0604020202020204" pitchFamily="34" charset="0"/>
              <a:buNone/>
              <a:defRPr sz="1600" kern="1200">
                <a:solidFill>
                  <a:srgbClr val="53565A"/>
                </a:solidFill>
                <a:latin typeface="Arial" charset="0"/>
                <a:ea typeface="Arial" charset="0"/>
                <a:cs typeface="Arial" charset="0"/>
              </a:defRPr>
            </a:lvl2pPr>
            <a:lvl3pPr marL="0" indent="0" algn="l" defTabSz="914400" rtl="0" eaLnBrk="1" latinLnBrk="0" hangingPunct="1">
              <a:spcBef>
                <a:spcPts val="0"/>
              </a:spcBef>
              <a:buFont typeface="Arial" panose="020B0604020202020204" pitchFamily="34" charset="0"/>
              <a:buNone/>
              <a:defRPr sz="1600" b="1" kern="1200">
                <a:solidFill>
                  <a:srgbClr val="103D64"/>
                </a:solidFill>
                <a:latin typeface="Arial" charset="0"/>
                <a:ea typeface="Arial" charset="0"/>
                <a:cs typeface="Arial" charset="0"/>
              </a:defRPr>
            </a:lvl3pPr>
            <a:lvl4pPr marL="230400" indent="-228600" algn="l" defTabSz="914400" rtl="0" eaLnBrk="1" latinLnBrk="0" hangingPunct="1">
              <a:spcBef>
                <a:spcPts val="0"/>
              </a:spcBef>
              <a:spcAft>
                <a:spcPts val="600"/>
              </a:spcAft>
              <a:buSzPct val="80000"/>
              <a:buFont typeface="Arial" charset="0"/>
              <a:buChar char="•"/>
              <a:defRPr sz="1600" kern="1200">
                <a:solidFill>
                  <a:srgbClr val="53565A"/>
                </a:solidFill>
                <a:latin typeface="Arial" charset="0"/>
                <a:ea typeface="Arial" charset="0"/>
                <a:cs typeface="Arial" charset="0"/>
              </a:defRPr>
            </a:lvl4pPr>
            <a:lvl5pPr marL="432000" indent="-228600" algn="l" defTabSz="914400" rtl="0" eaLnBrk="1" latinLnBrk="0" hangingPunct="1">
              <a:spcBef>
                <a:spcPts val="0"/>
              </a:spcBef>
              <a:spcAft>
                <a:spcPts val="600"/>
              </a:spcAft>
              <a:buSzPct val="80000"/>
              <a:buFont typeface="Arial" charset="0"/>
              <a:buChar char="•"/>
              <a:tabLst/>
              <a:defRPr sz="1600" kern="1200">
                <a:solidFill>
                  <a:srgbClr val="53565A"/>
                </a:solidFill>
                <a:latin typeface="Arial" charset="0"/>
                <a:ea typeface="Arial" charset="0"/>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AU" sz="2800" dirty="0"/>
          </a:p>
        </p:txBody>
      </p:sp>
    </p:spTree>
    <p:extLst>
      <p:ext uri="{BB962C8B-B14F-4D97-AF65-F5344CB8AC3E}">
        <p14:creationId xmlns:p14="http://schemas.microsoft.com/office/powerpoint/2010/main" val="84330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332656"/>
            <a:ext cx="11014620" cy="1296143"/>
          </a:xfrm>
        </p:spPr>
        <p:txBody>
          <a:bodyPr anchor="ctr"/>
          <a:lstStyle/>
          <a:p>
            <a:r>
              <a:rPr lang="en-US" dirty="0"/>
              <a:t>Curriculum and student learning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prstClr val="black">
                    <a:tint val="75000"/>
                  </a:prstClr>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050" b="0" i="0" u="none" strike="noStrike" kern="1200" cap="none" spc="0" normalizeH="0" baseline="0" noProof="0" dirty="0">
              <a:ln>
                <a:noFill/>
              </a:ln>
              <a:solidFill>
                <a:prstClr val="black">
                  <a:tint val="75000"/>
                </a:prstClr>
              </a:solidFill>
              <a:effectLst/>
              <a:uLnTx/>
              <a:uFillTx/>
              <a:latin typeface="Arial" charset="0"/>
              <a:ea typeface="Arial" charset="0"/>
              <a:cs typeface="Arial" charset="0"/>
            </a:endParaRPr>
          </a:p>
        </p:txBody>
      </p:sp>
      <p:sp>
        <p:nvSpPr>
          <p:cNvPr id="11" name="TextBox 10">
            <a:extLst>
              <a:ext uri="{FF2B5EF4-FFF2-40B4-BE49-F238E27FC236}">
                <a16:creationId xmlns:a16="http://schemas.microsoft.com/office/drawing/2014/main" id="{C35A5A09-ED5F-46AE-BE38-F1EB957579F3}"/>
              </a:ext>
            </a:extLst>
          </p:cNvPr>
          <p:cNvSpPr txBox="1"/>
          <p:nvPr/>
        </p:nvSpPr>
        <p:spPr>
          <a:xfrm>
            <a:off x="632726" y="2007796"/>
            <a:ext cx="10480514" cy="3894015"/>
          </a:xfrm>
          <a:prstGeom prst="rect">
            <a:avLst/>
          </a:prstGeom>
          <a:noFill/>
        </p:spPr>
        <p:txBody>
          <a:bodyPr wrap="square" numCol="1">
            <a:spAutoFit/>
          </a:bodyPr>
          <a:lstStyle/>
          <a:p>
            <a:pPr>
              <a:spcBef>
                <a:spcPts val="600"/>
              </a:spcBef>
              <a:spcAft>
                <a:spcPts val="600"/>
              </a:spcAft>
            </a:pPr>
            <a:r>
              <a:rPr lang="en-AU" sz="2000" b="1" dirty="0">
                <a:solidFill>
                  <a:srgbClr val="103D64"/>
                </a:solidFill>
                <a:latin typeface="Arial" panose="020B0604020202020204" pitchFamily="34" charset="0"/>
                <a:cs typeface="Arial" panose="020B0604020202020204" pitchFamily="34" charset="0"/>
              </a:rPr>
              <a:t>Addressing the 8 learning areas in year levels F–10:</a:t>
            </a:r>
          </a:p>
          <a:p>
            <a:pPr marL="342900" indent="-342900">
              <a:spcBef>
                <a:spcPts val="600"/>
              </a:spcBef>
              <a:spcAft>
                <a:spcPts val="600"/>
              </a:spcAft>
              <a:buFont typeface="+mj-lt"/>
              <a:buAutoNum type="arabicPeriod"/>
            </a:pPr>
            <a:r>
              <a:rPr lang="en-AU" dirty="0">
                <a:solidFill>
                  <a:schemeClr val="tx1">
                    <a:lumMod val="65000"/>
                    <a:lumOff val="35000"/>
                  </a:schemeClr>
                </a:solidFill>
                <a:latin typeface="Arial" panose="020B0604020202020204" pitchFamily="34" charset="0"/>
                <a:cs typeface="Arial" panose="020B0604020202020204" pitchFamily="34" charset="0"/>
              </a:rPr>
              <a:t>English</a:t>
            </a:r>
          </a:p>
          <a:p>
            <a:pPr marL="342900" indent="-342900">
              <a:spcBef>
                <a:spcPts val="600"/>
              </a:spcBef>
              <a:spcAft>
                <a:spcPts val="600"/>
              </a:spcAft>
              <a:buFont typeface="+mj-lt"/>
              <a:buAutoNum type="arabicPeriod"/>
            </a:pPr>
            <a:r>
              <a:rPr lang="en-AU" dirty="0">
                <a:solidFill>
                  <a:schemeClr val="tx1">
                    <a:lumMod val="65000"/>
                    <a:lumOff val="35000"/>
                  </a:schemeClr>
                </a:solidFill>
                <a:latin typeface="Arial" panose="020B0604020202020204" pitchFamily="34" charset="0"/>
                <a:cs typeface="Arial" panose="020B0604020202020204" pitchFamily="34" charset="0"/>
              </a:rPr>
              <a:t>The arts</a:t>
            </a:r>
          </a:p>
          <a:p>
            <a:pPr marL="342900" indent="-342900">
              <a:spcBef>
                <a:spcPts val="600"/>
              </a:spcBef>
              <a:spcAft>
                <a:spcPts val="600"/>
              </a:spcAft>
              <a:buFont typeface="+mj-lt"/>
              <a:buAutoNum type="arabicPeriod"/>
            </a:pPr>
            <a:r>
              <a:rPr lang="en-AU" dirty="0">
                <a:solidFill>
                  <a:schemeClr val="tx1">
                    <a:lumMod val="65000"/>
                    <a:lumOff val="35000"/>
                  </a:schemeClr>
                </a:solidFill>
                <a:latin typeface="Arial" panose="020B0604020202020204" pitchFamily="34" charset="0"/>
                <a:cs typeface="Arial" panose="020B0604020202020204" pitchFamily="34" charset="0"/>
              </a:rPr>
              <a:t>Mathematics</a:t>
            </a:r>
          </a:p>
          <a:p>
            <a:pPr marL="342900" indent="-342900">
              <a:spcBef>
                <a:spcPts val="600"/>
              </a:spcBef>
              <a:spcAft>
                <a:spcPts val="600"/>
              </a:spcAft>
              <a:buFont typeface="+mj-lt"/>
              <a:buAutoNum type="arabicPeriod"/>
            </a:pPr>
            <a:r>
              <a:rPr lang="en-AU" dirty="0">
                <a:solidFill>
                  <a:schemeClr val="tx1">
                    <a:lumMod val="65000"/>
                    <a:lumOff val="35000"/>
                  </a:schemeClr>
                </a:solidFill>
                <a:latin typeface="Arial" panose="020B0604020202020204" pitchFamily="34" charset="0"/>
                <a:cs typeface="Arial" panose="020B0604020202020204" pitchFamily="34" charset="0"/>
              </a:rPr>
              <a:t>Languages</a:t>
            </a:r>
          </a:p>
          <a:p>
            <a:pPr marL="342900" indent="-342900">
              <a:spcBef>
                <a:spcPts val="600"/>
              </a:spcBef>
              <a:spcAft>
                <a:spcPts val="600"/>
              </a:spcAft>
              <a:buFont typeface="+mj-lt"/>
              <a:buAutoNum type="arabicPeriod"/>
            </a:pPr>
            <a:r>
              <a:rPr lang="en-AU" dirty="0">
                <a:solidFill>
                  <a:schemeClr val="tx1">
                    <a:lumMod val="65000"/>
                    <a:lumOff val="35000"/>
                  </a:schemeClr>
                </a:solidFill>
                <a:latin typeface="Arial" panose="020B0604020202020204" pitchFamily="34" charset="0"/>
                <a:cs typeface="Arial" panose="020B0604020202020204" pitchFamily="34" charset="0"/>
              </a:rPr>
              <a:t>Sciences</a:t>
            </a:r>
          </a:p>
          <a:p>
            <a:pPr marL="342900" indent="-342900">
              <a:spcBef>
                <a:spcPts val="600"/>
              </a:spcBef>
              <a:spcAft>
                <a:spcPts val="600"/>
              </a:spcAft>
              <a:buFont typeface="+mj-lt"/>
              <a:buAutoNum type="arabicPeriod"/>
            </a:pPr>
            <a:r>
              <a:rPr lang="en-AU" dirty="0">
                <a:solidFill>
                  <a:schemeClr val="tx1">
                    <a:lumMod val="65000"/>
                    <a:lumOff val="35000"/>
                  </a:schemeClr>
                </a:solidFill>
                <a:latin typeface="Arial" panose="020B0604020202020204" pitchFamily="34" charset="0"/>
                <a:cs typeface="Arial" panose="020B0604020202020204" pitchFamily="34" charset="0"/>
              </a:rPr>
              <a:t>Health and physical education</a:t>
            </a:r>
          </a:p>
          <a:p>
            <a:pPr marL="342900" indent="-342900">
              <a:spcBef>
                <a:spcPts val="600"/>
              </a:spcBef>
              <a:spcAft>
                <a:spcPts val="600"/>
              </a:spcAft>
              <a:buFont typeface="+mj-lt"/>
              <a:buAutoNum type="arabicPeriod"/>
            </a:pPr>
            <a:r>
              <a:rPr lang="en-AU" dirty="0">
                <a:solidFill>
                  <a:schemeClr val="tx1">
                    <a:lumMod val="65000"/>
                    <a:lumOff val="35000"/>
                  </a:schemeClr>
                </a:solidFill>
                <a:latin typeface="Arial" panose="020B0604020202020204" pitchFamily="34" charset="0"/>
                <a:cs typeface="Arial" panose="020B0604020202020204" pitchFamily="34" charset="0"/>
              </a:rPr>
              <a:t>Humanities and social sciences</a:t>
            </a:r>
          </a:p>
          <a:p>
            <a:pPr marL="342900" indent="-342900">
              <a:spcBef>
                <a:spcPts val="600"/>
              </a:spcBef>
              <a:spcAft>
                <a:spcPts val="600"/>
              </a:spcAft>
              <a:buFont typeface="+mj-lt"/>
              <a:buAutoNum type="arabicPeriod"/>
            </a:pPr>
            <a:r>
              <a:rPr lang="en-AU" dirty="0">
                <a:solidFill>
                  <a:schemeClr val="tx1">
                    <a:lumMod val="65000"/>
                    <a:lumOff val="35000"/>
                  </a:schemeClr>
                </a:solidFill>
                <a:latin typeface="Arial" panose="020B0604020202020204" pitchFamily="34" charset="0"/>
                <a:cs typeface="Arial" panose="020B0604020202020204" pitchFamily="34" charset="0"/>
              </a:rPr>
              <a:t>Information and communication technology, design and technology</a:t>
            </a:r>
            <a:endParaRPr lang="en-AU" sz="2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6668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43" y="332657"/>
            <a:ext cx="11014620" cy="1296144"/>
          </a:xfrm>
        </p:spPr>
        <p:txBody>
          <a:bodyPr anchor="ctr"/>
          <a:lstStyle/>
          <a:p>
            <a:r>
              <a:rPr lang="en-US" dirty="0"/>
              <a:t>Enrolment policy and agreement </a:t>
            </a:r>
          </a:p>
        </p:txBody>
      </p:sp>
      <p:sp>
        <p:nvSpPr>
          <p:cNvPr id="3" name="Content Placeholder 2"/>
          <p:cNvSpPr>
            <a:spLocks noGrp="1"/>
          </p:cNvSpPr>
          <p:nvPr>
            <p:ph sz="half" idx="1"/>
          </p:nvPr>
        </p:nvSpPr>
        <p:spPr>
          <a:xfrm>
            <a:off x="602943" y="2020480"/>
            <a:ext cx="11182712" cy="4655543"/>
          </a:xfrm>
        </p:spPr>
        <p:txBody>
          <a:bodyPr numCol="2">
            <a:noAutofit/>
          </a:bodyPr>
          <a:lstStyle/>
          <a:p>
            <a:pPr lvl="0">
              <a:spcBef>
                <a:spcPts val="300"/>
              </a:spcBef>
              <a:spcAft>
                <a:spcPts val="300"/>
              </a:spcAft>
            </a:pPr>
            <a:r>
              <a:rPr lang="en-AU" sz="1800" b="1" dirty="0"/>
              <a:t>Both must comply with applicable laws </a:t>
            </a:r>
            <a:br>
              <a:rPr lang="en-AU" sz="1800" b="1" dirty="0"/>
            </a:br>
            <a:r>
              <a:rPr lang="en-AU" sz="1800" b="1" dirty="0"/>
              <a:t>(for example, Australian Consumer Law) </a:t>
            </a:r>
            <a:br>
              <a:rPr lang="en-AU" sz="1800" b="1" dirty="0"/>
            </a:br>
            <a:r>
              <a:rPr lang="en-AU" sz="1800" b="1" dirty="0"/>
              <a:t>and be clear on:</a:t>
            </a:r>
          </a:p>
          <a:p>
            <a:pPr marL="342900" lvl="0" indent="-342900">
              <a:spcBef>
                <a:spcPts val="300"/>
              </a:spcBef>
              <a:spcAft>
                <a:spcPts val="300"/>
              </a:spcAft>
              <a:buFont typeface="Arial" panose="020B0604020202020204" pitchFamily="34" charset="0"/>
              <a:buChar char="•"/>
            </a:pPr>
            <a:r>
              <a:rPr lang="en-AU" sz="1800" dirty="0">
                <a:solidFill>
                  <a:schemeClr val="tx1">
                    <a:lumMod val="65000"/>
                    <a:lumOff val="35000"/>
                  </a:schemeClr>
                </a:solidFill>
              </a:rPr>
              <a:t>who is eligible for enrolment</a:t>
            </a:r>
          </a:p>
          <a:p>
            <a:pPr marL="342900" lvl="0" indent="-342900">
              <a:spcBef>
                <a:spcPts val="300"/>
              </a:spcBef>
              <a:spcAft>
                <a:spcPts val="300"/>
              </a:spcAft>
              <a:buFont typeface="Arial" panose="020B0604020202020204" pitchFamily="34" charset="0"/>
              <a:buChar char="•"/>
            </a:pPr>
            <a:r>
              <a:rPr lang="en-AU" sz="1800" dirty="0">
                <a:solidFill>
                  <a:schemeClr val="tx1">
                    <a:lumMod val="65000"/>
                    <a:lumOff val="35000"/>
                  </a:schemeClr>
                </a:solidFill>
              </a:rPr>
              <a:t>selection criteria</a:t>
            </a:r>
          </a:p>
          <a:p>
            <a:pPr marL="342900" lvl="0" indent="-342900">
              <a:spcBef>
                <a:spcPts val="300"/>
              </a:spcBef>
              <a:spcAft>
                <a:spcPts val="300"/>
              </a:spcAft>
              <a:buFont typeface="Arial" panose="020B0604020202020204" pitchFamily="34" charset="0"/>
              <a:buChar char="•"/>
            </a:pPr>
            <a:r>
              <a:rPr lang="en-AU" sz="1800" dirty="0">
                <a:solidFill>
                  <a:schemeClr val="tx1">
                    <a:lumMod val="65000"/>
                    <a:lumOff val="35000"/>
                  </a:schemeClr>
                </a:solidFill>
              </a:rPr>
              <a:t>application process</a:t>
            </a:r>
          </a:p>
          <a:p>
            <a:pPr marL="342900" lvl="0" indent="-342900">
              <a:spcBef>
                <a:spcPts val="300"/>
              </a:spcBef>
              <a:spcAft>
                <a:spcPts val="300"/>
              </a:spcAft>
              <a:buFont typeface="Arial" panose="020B0604020202020204" pitchFamily="34" charset="0"/>
              <a:buChar char="•"/>
            </a:pPr>
            <a:r>
              <a:rPr lang="en-AU" sz="1800" dirty="0">
                <a:solidFill>
                  <a:schemeClr val="tx1">
                    <a:lumMod val="65000"/>
                    <a:lumOff val="35000"/>
                  </a:schemeClr>
                </a:solidFill>
              </a:rPr>
              <a:t>who is the decision maker</a:t>
            </a:r>
          </a:p>
          <a:p>
            <a:pPr marL="342900" lvl="0" indent="-342900">
              <a:spcBef>
                <a:spcPts val="300"/>
              </a:spcBef>
              <a:spcAft>
                <a:spcPts val="300"/>
              </a:spcAft>
              <a:buFont typeface="Arial" panose="020B0604020202020204" pitchFamily="34" charset="0"/>
              <a:buChar char="•"/>
            </a:pPr>
            <a:r>
              <a:rPr lang="en-AU" sz="1800" dirty="0">
                <a:solidFill>
                  <a:schemeClr val="tx1">
                    <a:lumMod val="65000"/>
                    <a:lumOff val="35000"/>
                  </a:schemeClr>
                </a:solidFill>
              </a:rPr>
              <a:t>termination grounds</a:t>
            </a:r>
          </a:p>
          <a:p>
            <a:pPr marL="342900" indent="-342900">
              <a:spcBef>
                <a:spcPts val="300"/>
              </a:spcBef>
              <a:spcAft>
                <a:spcPts val="1200"/>
              </a:spcAft>
              <a:buFont typeface="Arial" panose="020B0604020202020204" pitchFamily="34" charset="0"/>
              <a:buChar char="•"/>
            </a:pPr>
            <a:r>
              <a:rPr lang="en-AU" sz="1800" dirty="0">
                <a:solidFill>
                  <a:schemeClr val="tx1">
                    <a:lumMod val="65000"/>
                    <a:lumOff val="35000"/>
                  </a:schemeClr>
                </a:solidFill>
              </a:rPr>
              <a:t>privacy policy.</a:t>
            </a:r>
          </a:p>
          <a:p>
            <a:pPr lvl="0">
              <a:spcBef>
                <a:spcPts val="300"/>
              </a:spcBef>
              <a:spcAft>
                <a:spcPts val="300"/>
              </a:spcAft>
            </a:pPr>
            <a:endParaRPr lang="en-AU" sz="1800" dirty="0">
              <a:solidFill>
                <a:schemeClr val="tx1">
                  <a:lumMod val="65000"/>
                  <a:lumOff val="35000"/>
                </a:schemeClr>
              </a:solidFill>
            </a:endParaRPr>
          </a:p>
          <a:p>
            <a:pPr lvl="0">
              <a:spcBef>
                <a:spcPts val="300"/>
              </a:spcBef>
              <a:spcAft>
                <a:spcPts val="300"/>
              </a:spcAft>
            </a:pPr>
            <a:endParaRPr lang="en-AU" sz="1800" dirty="0">
              <a:solidFill>
                <a:schemeClr val="tx1">
                  <a:lumMod val="65000"/>
                  <a:lumOff val="35000"/>
                </a:schemeClr>
              </a:solidFill>
            </a:endParaRPr>
          </a:p>
          <a:p>
            <a:pPr lvl="0">
              <a:spcBef>
                <a:spcPts val="300"/>
              </a:spcBef>
              <a:spcAft>
                <a:spcPts val="300"/>
              </a:spcAft>
            </a:pPr>
            <a:endParaRPr lang="en-AU" sz="1800" dirty="0">
              <a:solidFill>
                <a:schemeClr val="tx1">
                  <a:lumMod val="65000"/>
                  <a:lumOff val="35000"/>
                </a:schemeClr>
              </a:solidFill>
            </a:endParaRPr>
          </a:p>
          <a:p>
            <a:pPr lvl="0">
              <a:spcBef>
                <a:spcPts val="300"/>
              </a:spcBef>
              <a:spcAft>
                <a:spcPts val="300"/>
              </a:spcAft>
            </a:pPr>
            <a:endParaRPr lang="en-AU" sz="1800" dirty="0">
              <a:solidFill>
                <a:schemeClr val="tx1">
                  <a:lumMod val="65000"/>
                  <a:lumOff val="35000"/>
                </a:schemeClr>
              </a:solidFill>
            </a:endParaRPr>
          </a:p>
          <a:p>
            <a:pPr lvl="0">
              <a:spcBef>
                <a:spcPts val="300"/>
              </a:spcBef>
              <a:spcAft>
                <a:spcPts val="300"/>
              </a:spcAft>
            </a:pPr>
            <a:r>
              <a:rPr lang="en-AU" b="1" dirty="0"/>
              <a:t>The enrolment agreement must, at a minimum, cover:</a:t>
            </a:r>
          </a:p>
          <a:p>
            <a:pPr marL="342900" lvl="0" indent="-342900">
              <a:spcBef>
                <a:spcPts val="300"/>
              </a:spcBef>
              <a:spcAft>
                <a:spcPts val="300"/>
              </a:spcAft>
              <a:buFont typeface="Arial" panose="020B0604020202020204" pitchFamily="34" charset="0"/>
              <a:buChar char="•"/>
            </a:pPr>
            <a:r>
              <a:rPr lang="en-AU" sz="1800" dirty="0">
                <a:solidFill>
                  <a:schemeClr val="tx1">
                    <a:lumMod val="65000"/>
                    <a:lumOff val="35000"/>
                  </a:schemeClr>
                </a:solidFill>
              </a:rPr>
              <a:t>code of conduct</a:t>
            </a:r>
          </a:p>
          <a:p>
            <a:pPr marL="342900" lvl="0" indent="-342900">
              <a:spcBef>
                <a:spcPts val="300"/>
              </a:spcBef>
              <a:spcAft>
                <a:spcPts val="300"/>
              </a:spcAft>
              <a:buFont typeface="Arial" panose="020B0604020202020204" pitchFamily="34" charset="0"/>
              <a:buChar char="•"/>
            </a:pPr>
            <a:r>
              <a:rPr lang="en-AU" sz="1800" dirty="0">
                <a:solidFill>
                  <a:schemeClr val="tx1">
                    <a:lumMod val="65000"/>
                    <a:lumOff val="35000"/>
                  </a:schemeClr>
                </a:solidFill>
              </a:rPr>
              <a:t>fees</a:t>
            </a:r>
          </a:p>
          <a:p>
            <a:pPr marL="342900" lvl="0" indent="-342900">
              <a:spcBef>
                <a:spcPts val="300"/>
              </a:spcBef>
              <a:spcAft>
                <a:spcPts val="300"/>
              </a:spcAft>
              <a:buFont typeface="Arial" panose="020B0604020202020204" pitchFamily="34" charset="0"/>
              <a:buChar char="•"/>
            </a:pPr>
            <a:r>
              <a:rPr lang="en-AU" sz="1800" dirty="0">
                <a:solidFill>
                  <a:schemeClr val="tx1">
                    <a:lumMod val="65000"/>
                    <a:lumOff val="35000"/>
                  </a:schemeClr>
                </a:solidFill>
              </a:rPr>
              <a:t>educational services provided</a:t>
            </a:r>
          </a:p>
          <a:p>
            <a:pPr marL="342900" lvl="0" indent="-342900">
              <a:spcBef>
                <a:spcPts val="300"/>
              </a:spcBef>
              <a:spcAft>
                <a:spcPts val="300"/>
              </a:spcAft>
              <a:buFont typeface="Arial" panose="020B0604020202020204" pitchFamily="34" charset="0"/>
              <a:buChar char="•"/>
            </a:pPr>
            <a:r>
              <a:rPr lang="en-AU" sz="1800" dirty="0">
                <a:solidFill>
                  <a:schemeClr val="tx1">
                    <a:lumMod val="65000"/>
                    <a:lumOff val="35000"/>
                  </a:schemeClr>
                </a:solidFill>
              </a:rPr>
              <a:t>termination grounds.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prstClr val="black">
                    <a:tint val="75000"/>
                  </a:prstClr>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050" b="0" i="0" u="none" strike="noStrike" kern="1200" cap="none" spc="0" normalizeH="0" baseline="0" noProof="0" dirty="0">
              <a:ln>
                <a:noFill/>
              </a:ln>
              <a:solidFill>
                <a:prstClr val="black">
                  <a:tint val="75000"/>
                </a:prst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872693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332657"/>
            <a:ext cx="11014620" cy="1296143"/>
          </a:xfrm>
        </p:spPr>
        <p:txBody>
          <a:bodyPr anchor="ctr"/>
          <a:lstStyle/>
          <a:p>
            <a:r>
              <a:rPr lang="en-US" dirty="0"/>
              <a:t>Curriculum </a:t>
            </a:r>
          </a:p>
        </p:txBody>
      </p:sp>
      <p:sp>
        <p:nvSpPr>
          <p:cNvPr id="3" name="Content Placeholder 2"/>
          <p:cNvSpPr>
            <a:spLocks noGrp="1"/>
          </p:cNvSpPr>
          <p:nvPr>
            <p:ph sz="half" idx="1"/>
          </p:nvPr>
        </p:nvSpPr>
        <p:spPr>
          <a:xfrm>
            <a:off x="611097" y="1988840"/>
            <a:ext cx="8221207" cy="3193330"/>
          </a:xfrm>
        </p:spPr>
        <p:txBody>
          <a:bodyPr>
            <a:normAutofit/>
          </a:bodyPr>
          <a:lstStyle/>
          <a:p>
            <a:pPr marL="0" lvl="3" indent="0">
              <a:spcBef>
                <a:spcPts val="600"/>
              </a:spcBef>
              <a:spcAft>
                <a:spcPts val="600"/>
              </a:spcAft>
              <a:buNone/>
            </a:pPr>
            <a:r>
              <a:rPr lang="en-AU" sz="2000" b="1" dirty="0">
                <a:solidFill>
                  <a:srgbClr val="103D64"/>
                </a:solidFill>
              </a:rPr>
              <a:t>ACARA-recognised alternative curriculum frameworks include:</a:t>
            </a:r>
          </a:p>
          <a:p>
            <a:pPr marL="342000" lvl="4" indent="-342000">
              <a:spcBef>
                <a:spcPts val="600"/>
              </a:spcBef>
              <a:spcAft>
                <a:spcPts val="600"/>
              </a:spcAft>
            </a:pPr>
            <a:r>
              <a:rPr lang="en-AU" sz="1800" dirty="0">
                <a:solidFill>
                  <a:schemeClr val="tx1">
                    <a:lumMod val="65000"/>
                    <a:lumOff val="35000"/>
                  </a:schemeClr>
                </a:solidFill>
              </a:rPr>
              <a:t>Victorian curriculum</a:t>
            </a:r>
          </a:p>
          <a:p>
            <a:pPr marL="342000" lvl="4" indent="-342000">
              <a:spcBef>
                <a:spcPts val="600"/>
              </a:spcBef>
              <a:spcAft>
                <a:spcPts val="600"/>
              </a:spcAft>
            </a:pPr>
            <a:r>
              <a:rPr lang="en-AU" sz="1800" dirty="0">
                <a:solidFill>
                  <a:schemeClr val="tx1">
                    <a:lumMod val="65000"/>
                    <a:lumOff val="35000"/>
                  </a:schemeClr>
                </a:solidFill>
              </a:rPr>
              <a:t>Australian curriculum</a:t>
            </a:r>
          </a:p>
          <a:p>
            <a:pPr marL="342000" lvl="4" indent="-342000">
              <a:spcBef>
                <a:spcPts val="600"/>
              </a:spcBef>
              <a:spcAft>
                <a:spcPts val="600"/>
              </a:spcAft>
            </a:pPr>
            <a:r>
              <a:rPr lang="en-AU" sz="1800" dirty="0">
                <a:solidFill>
                  <a:schemeClr val="tx1">
                    <a:lumMod val="65000"/>
                    <a:lumOff val="35000"/>
                  </a:schemeClr>
                </a:solidFill>
              </a:rPr>
              <a:t>International Baccalaureate</a:t>
            </a:r>
          </a:p>
          <a:p>
            <a:pPr marL="342000" lvl="4" indent="-342000">
              <a:spcBef>
                <a:spcPts val="600"/>
              </a:spcBef>
              <a:spcAft>
                <a:spcPts val="600"/>
              </a:spcAft>
            </a:pPr>
            <a:r>
              <a:rPr lang="en-AU" sz="1800" dirty="0">
                <a:solidFill>
                  <a:schemeClr val="tx1">
                    <a:lumMod val="65000"/>
                    <a:lumOff val="35000"/>
                  </a:schemeClr>
                </a:solidFill>
              </a:rPr>
              <a:t>Australian Steiner Curriculum Framework </a:t>
            </a:r>
          </a:p>
          <a:p>
            <a:pPr marL="342000" lvl="4" indent="-342000">
              <a:spcBef>
                <a:spcPts val="600"/>
              </a:spcBef>
              <a:spcAft>
                <a:spcPts val="600"/>
              </a:spcAft>
            </a:pPr>
            <a:r>
              <a:rPr lang="en-AU" sz="1800" dirty="0">
                <a:solidFill>
                  <a:schemeClr val="tx1">
                    <a:lumMod val="65000"/>
                    <a:lumOff val="35000"/>
                  </a:schemeClr>
                </a:solidFill>
              </a:rPr>
              <a:t>Montessori National Curriculum Framework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prstClr val="black">
                    <a:tint val="75000"/>
                  </a:prstClr>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050" b="0" i="0" u="none" strike="noStrike" kern="1200" cap="none" spc="0" normalizeH="0" baseline="0" noProof="0" dirty="0">
              <a:ln>
                <a:noFill/>
              </a:ln>
              <a:solidFill>
                <a:prstClr val="black">
                  <a:tint val="75000"/>
                </a:prst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094913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564" y="332657"/>
            <a:ext cx="11014620" cy="1249111"/>
          </a:xfrm>
        </p:spPr>
        <p:txBody>
          <a:bodyPr anchor="ctr"/>
          <a:lstStyle/>
          <a:p>
            <a:r>
              <a:rPr lang="en-US" dirty="0"/>
              <a:t>Curriculum </a:t>
            </a:r>
          </a:p>
        </p:txBody>
      </p:sp>
      <p:sp>
        <p:nvSpPr>
          <p:cNvPr id="3" name="Content Placeholder 2"/>
          <p:cNvSpPr>
            <a:spLocks noGrp="1"/>
          </p:cNvSpPr>
          <p:nvPr>
            <p:ph sz="half" idx="1"/>
          </p:nvPr>
        </p:nvSpPr>
        <p:spPr>
          <a:xfrm>
            <a:off x="591534" y="1988838"/>
            <a:ext cx="4208322" cy="4536505"/>
          </a:xfrm>
        </p:spPr>
        <p:txBody>
          <a:bodyPr>
            <a:normAutofit/>
          </a:bodyPr>
          <a:lstStyle/>
          <a:p>
            <a:pPr marL="0" lvl="3" indent="0">
              <a:spcBef>
                <a:spcPts val="600"/>
              </a:spcBef>
              <a:spcAft>
                <a:spcPts val="600"/>
              </a:spcAft>
              <a:buNone/>
            </a:pPr>
            <a:r>
              <a:rPr lang="en-AU" sz="2000" b="1" dirty="0">
                <a:solidFill>
                  <a:srgbClr val="103D64"/>
                </a:solidFill>
              </a:rPr>
              <a:t>Addressing the 8 learning areas:</a:t>
            </a:r>
          </a:p>
          <a:p>
            <a:pPr marL="285750" lvl="3" indent="-285750">
              <a:spcBef>
                <a:spcPts val="600"/>
              </a:spcBef>
              <a:spcAft>
                <a:spcPts val="600"/>
              </a:spcAft>
            </a:pPr>
            <a:r>
              <a:rPr lang="en-AU" sz="1800" dirty="0">
                <a:solidFill>
                  <a:schemeClr val="tx1">
                    <a:lumMod val="65000"/>
                    <a:lumOff val="35000"/>
                  </a:schemeClr>
                </a:solidFill>
              </a:rPr>
              <a:t>timetables must show how much time is spent on each learning area per week</a:t>
            </a:r>
          </a:p>
          <a:p>
            <a:pPr marL="285750" lvl="3" indent="-285750">
              <a:spcBef>
                <a:spcPts val="600"/>
              </a:spcBef>
              <a:spcAft>
                <a:spcPts val="600"/>
              </a:spcAft>
            </a:pPr>
            <a:r>
              <a:rPr lang="en-AU" sz="1800" dirty="0">
                <a:solidFill>
                  <a:schemeClr val="tx1">
                    <a:lumMod val="65000"/>
                    <a:lumOff val="35000"/>
                  </a:schemeClr>
                </a:solidFill>
              </a:rPr>
              <a:t>benchmark = 25 hours of instruction per week.</a:t>
            </a:r>
          </a:p>
          <a:p>
            <a:pPr marL="514350" lvl="3" indent="-285750">
              <a:spcBef>
                <a:spcPts val="600"/>
              </a:spcBef>
              <a:spcAft>
                <a:spcPts val="600"/>
              </a:spcAft>
            </a:pPr>
            <a:endParaRPr lang="en-AU" sz="2400" dirty="0">
              <a:solidFill>
                <a:srgbClr val="103D64"/>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prstClr val="black">
                    <a:tint val="75000"/>
                  </a:prstClr>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050" b="0" i="0" u="none" strike="noStrike" kern="1200" cap="none" spc="0" normalizeH="0" baseline="0" noProof="0" dirty="0">
              <a:ln>
                <a:noFill/>
              </a:ln>
              <a:solidFill>
                <a:prstClr val="black">
                  <a:tint val="75000"/>
                </a:prstClr>
              </a:solidFill>
              <a:effectLst/>
              <a:uLnTx/>
              <a:uFillTx/>
              <a:latin typeface="Arial" charset="0"/>
              <a:ea typeface="Arial" charset="0"/>
              <a:cs typeface="Arial" charset="0"/>
            </a:endParaRPr>
          </a:p>
        </p:txBody>
      </p:sp>
      <p:pic>
        <p:nvPicPr>
          <p:cNvPr id="6" name="Picture Placeholder 5">
            <a:extLst>
              <a:ext uri="{FF2B5EF4-FFF2-40B4-BE49-F238E27FC236}">
                <a16:creationId xmlns:a16="http://schemas.microsoft.com/office/drawing/2014/main" id="{4A4F4C95-CE7E-49AC-862E-C11C6B56269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1043"/>
          <a:stretch/>
        </p:blipFill>
        <p:spPr>
          <a:xfrm>
            <a:off x="5865781" y="1628800"/>
            <a:ext cx="5985257" cy="4463751"/>
          </a:xfrm>
        </p:spPr>
      </p:pic>
    </p:spTree>
    <p:extLst>
      <p:ext uri="{BB962C8B-B14F-4D97-AF65-F5344CB8AC3E}">
        <p14:creationId xmlns:p14="http://schemas.microsoft.com/office/powerpoint/2010/main" val="125833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6514-48C7-453B-9F21-62D71DF04A23}"/>
              </a:ext>
            </a:extLst>
          </p:cNvPr>
          <p:cNvSpPr>
            <a:spLocks noGrp="1"/>
          </p:cNvSpPr>
          <p:nvPr>
            <p:ph type="title"/>
          </p:nvPr>
        </p:nvSpPr>
        <p:spPr>
          <a:xfrm>
            <a:off x="609600" y="332657"/>
            <a:ext cx="10551988" cy="1296144"/>
          </a:xfrm>
        </p:spPr>
        <p:txBody>
          <a:bodyPr anchor="ctr"/>
          <a:lstStyle/>
          <a:p>
            <a:r>
              <a:rPr lang="en-US" dirty="0"/>
              <a:t>Case study – enrolment and curriculum</a:t>
            </a:r>
            <a:endParaRPr lang="en-AU" dirty="0"/>
          </a:p>
        </p:txBody>
      </p:sp>
      <p:sp>
        <p:nvSpPr>
          <p:cNvPr id="3" name="Content Placeholder 2">
            <a:extLst>
              <a:ext uri="{FF2B5EF4-FFF2-40B4-BE49-F238E27FC236}">
                <a16:creationId xmlns:a16="http://schemas.microsoft.com/office/drawing/2014/main" id="{536BF077-A23E-4F5E-9EBE-72D05BADDB7F}"/>
              </a:ext>
            </a:extLst>
          </p:cNvPr>
          <p:cNvSpPr>
            <a:spLocks noGrp="1"/>
          </p:cNvSpPr>
          <p:nvPr>
            <p:ph sz="half" idx="1"/>
          </p:nvPr>
        </p:nvSpPr>
        <p:spPr>
          <a:xfrm>
            <a:off x="609600" y="1941808"/>
            <a:ext cx="10972800" cy="4583535"/>
          </a:xfrm>
        </p:spPr>
        <p:txBody>
          <a:bodyPr numCol="2"/>
          <a:lstStyle/>
          <a:p>
            <a:pPr>
              <a:spcBef>
                <a:spcPts val="600"/>
              </a:spcBef>
            </a:pPr>
            <a:r>
              <a:rPr lang="en-AU" b="1" dirty="0"/>
              <a:t>Secondary school seeking registration to deliver the Victorian curriculum (7</a:t>
            </a:r>
            <a:r>
              <a:rPr lang="en-AU" b="1" dirty="0">
                <a:latin typeface="Arial" panose="020B0604020202020204" pitchFamily="34" charset="0"/>
                <a:cs typeface="Arial" panose="020B0604020202020204" pitchFamily="34" charset="0"/>
              </a:rPr>
              <a:t>–</a:t>
            </a:r>
            <a:r>
              <a:rPr lang="en-AU" b="1" dirty="0"/>
              <a:t>10) and VCE at Years 11 and 12</a:t>
            </a:r>
          </a:p>
          <a:p>
            <a:pPr marL="342000" indent="-342000">
              <a:spcBef>
                <a:spcPts val="600"/>
              </a:spcBef>
              <a:buFont typeface="Arial" panose="020B0604020202020204" pitchFamily="34" charset="0"/>
              <a:buChar char="•"/>
            </a:pPr>
            <a:r>
              <a:rPr lang="en-AU" sz="1800" dirty="0">
                <a:solidFill>
                  <a:schemeClr val="tx1">
                    <a:lumMod val="65000"/>
                    <a:lumOff val="35000"/>
                  </a:schemeClr>
                </a:solidFill>
              </a:rPr>
              <a:t>Enrolment policy clear on enrolment criteria but does not include an enrolment procedure. Unclear who makes the decision on enrolment applications.</a:t>
            </a:r>
          </a:p>
          <a:p>
            <a:pPr marL="342000" indent="-342000">
              <a:spcBef>
                <a:spcPts val="600"/>
              </a:spcBef>
              <a:buFont typeface="Arial" panose="020B0604020202020204" pitchFamily="34" charset="0"/>
              <a:buChar char="•"/>
            </a:pPr>
            <a:r>
              <a:rPr lang="en-AU" sz="1800" dirty="0">
                <a:solidFill>
                  <a:schemeClr val="tx1">
                    <a:lumMod val="65000"/>
                    <a:lumOff val="35000"/>
                  </a:schemeClr>
                </a:solidFill>
              </a:rPr>
              <a:t>Enrolment agreement is vague on termination of enrolment. Enrolment agreement does not include a code of conduct for students or parents/guardians.</a:t>
            </a:r>
          </a:p>
          <a:p>
            <a:pPr marL="342000" indent="-342000">
              <a:spcBef>
                <a:spcPts val="600"/>
              </a:spcBef>
              <a:buFont typeface="Arial" panose="020B0604020202020204" pitchFamily="34" charset="0"/>
              <a:buChar char="•"/>
            </a:pPr>
            <a:r>
              <a:rPr lang="en-AU" sz="1800" dirty="0">
                <a:solidFill>
                  <a:schemeClr val="tx1">
                    <a:lumMod val="65000"/>
                    <a:lumOff val="35000"/>
                  </a:schemeClr>
                </a:solidFill>
              </a:rPr>
              <a:t>Many of the school’s policies and procedures have been copied from another school and not contextualised for the specific proposed school.</a:t>
            </a:r>
          </a:p>
          <a:p>
            <a:pPr marL="342900" indent="-342900">
              <a:spcBef>
                <a:spcPts val="600"/>
              </a:spcBef>
              <a:buFont typeface="Arial" panose="020B0604020202020204" pitchFamily="34" charset="0"/>
              <a:buChar char="•"/>
            </a:pPr>
            <a:r>
              <a:rPr lang="en-AU" sz="1800" dirty="0">
                <a:solidFill>
                  <a:schemeClr val="tx1">
                    <a:lumMod val="65000"/>
                    <a:lumOff val="35000"/>
                  </a:schemeClr>
                </a:solidFill>
              </a:rPr>
              <a:t>The curriculum plan indicates offering students in year 9 and 10 several elective studies. Languages are only taught in year levels 7 and 8. Students select between an arts subject and a design and technology subject.</a:t>
            </a:r>
          </a:p>
          <a:p>
            <a:pPr marL="342900" indent="-342900">
              <a:spcBef>
                <a:spcPts val="600"/>
              </a:spcBef>
              <a:buFont typeface="Arial" panose="020B0604020202020204" pitchFamily="34" charset="0"/>
              <a:buChar char="•"/>
            </a:pPr>
            <a:r>
              <a:rPr lang="en-AU" sz="1800" dirty="0">
                <a:solidFill>
                  <a:schemeClr val="tx1">
                    <a:lumMod val="65000"/>
                    <a:lumOff val="35000"/>
                  </a:schemeClr>
                </a:solidFill>
              </a:rPr>
              <a:t>The school has employed 10 teachers: 3 hold provisional VIT registration and one Permission to Teach (PTT). One teacher has a condition on their registration.</a:t>
            </a:r>
          </a:p>
          <a:p>
            <a:pPr marL="342900" indent="-342900">
              <a:spcBef>
                <a:spcPts val="600"/>
              </a:spcBef>
              <a:buFont typeface="Arial" panose="020B0604020202020204" pitchFamily="34" charset="0"/>
              <a:buChar char="•"/>
            </a:pPr>
            <a:r>
              <a:rPr lang="en-AU" sz="1800" dirty="0">
                <a:solidFill>
                  <a:schemeClr val="tx1">
                    <a:lumMod val="65000"/>
                    <a:lumOff val="35000"/>
                  </a:schemeClr>
                </a:solidFill>
              </a:rPr>
              <a:t>The school is in a commercial building shared with several other tenants and has direct access to the building car park. There are no outdoor or sporting facilities and the disabled toilet is shared with the gym.</a:t>
            </a:r>
          </a:p>
          <a:p>
            <a:pPr marL="342000" indent="-342000">
              <a:spcBef>
                <a:spcPts val="600"/>
              </a:spcBef>
              <a:buFont typeface="Arial" panose="020B0604020202020204" pitchFamily="34" charset="0"/>
              <a:buChar char="•"/>
            </a:pPr>
            <a:endParaRPr lang="en-US" sz="180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0011B17E-DD87-4FC6-A357-9F6D3A351B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srgbClr val="53565A"/>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050"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297507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C0B6C-CE5B-4F06-9FFA-5DBA325583DB}"/>
              </a:ext>
            </a:extLst>
          </p:cNvPr>
          <p:cNvSpPr>
            <a:spLocks noGrp="1"/>
          </p:cNvSpPr>
          <p:nvPr>
            <p:ph type="title"/>
          </p:nvPr>
        </p:nvSpPr>
        <p:spPr>
          <a:xfrm>
            <a:off x="597068" y="332656"/>
            <a:ext cx="11014620" cy="1296143"/>
          </a:xfrm>
        </p:spPr>
        <p:txBody>
          <a:bodyPr anchor="ctr"/>
          <a:lstStyle/>
          <a:p>
            <a:r>
              <a:rPr lang="en-US" dirty="0"/>
              <a:t>Staff</a:t>
            </a:r>
            <a:r>
              <a:rPr lang="en-AU" dirty="0"/>
              <a:t> employment</a:t>
            </a:r>
          </a:p>
        </p:txBody>
      </p:sp>
      <p:sp>
        <p:nvSpPr>
          <p:cNvPr id="3" name="Content Placeholder 2">
            <a:extLst>
              <a:ext uri="{FF2B5EF4-FFF2-40B4-BE49-F238E27FC236}">
                <a16:creationId xmlns:a16="http://schemas.microsoft.com/office/drawing/2014/main" id="{C43C3996-FEAE-41B6-9719-2A035E51EBBB}"/>
              </a:ext>
            </a:extLst>
          </p:cNvPr>
          <p:cNvSpPr>
            <a:spLocks noGrp="1"/>
          </p:cNvSpPr>
          <p:nvPr>
            <p:ph sz="half" idx="1"/>
          </p:nvPr>
        </p:nvSpPr>
        <p:spPr>
          <a:xfrm>
            <a:off x="617974" y="1956949"/>
            <a:ext cx="4685938" cy="4103712"/>
          </a:xfrm>
        </p:spPr>
        <p:txBody>
          <a:bodyPr/>
          <a:lstStyle/>
          <a:p>
            <a:pPr marL="342900" lvl="0" indent="-342900">
              <a:spcBef>
                <a:spcPts val="600"/>
              </a:spcBef>
              <a:buFont typeface="Arial" panose="020B0604020202020204" pitchFamily="34" charset="0"/>
              <a:buChar char="•"/>
            </a:pPr>
            <a:r>
              <a:rPr lang="en-AU" sz="1800" dirty="0">
                <a:solidFill>
                  <a:schemeClr val="tx1">
                    <a:lumMod val="65000"/>
                    <a:lumOff val="35000"/>
                  </a:schemeClr>
                </a:solidFill>
              </a:rPr>
              <a:t>Teachers: VIT registration</a:t>
            </a:r>
          </a:p>
          <a:p>
            <a:pPr marL="342900" lvl="0" indent="-342900">
              <a:spcBef>
                <a:spcPts val="600"/>
              </a:spcBef>
              <a:buFont typeface="Arial" panose="020B0604020202020204" pitchFamily="34" charset="0"/>
              <a:buChar char="•"/>
            </a:pPr>
            <a:r>
              <a:rPr lang="en-AU" sz="1800" dirty="0">
                <a:solidFill>
                  <a:schemeClr val="tx1">
                    <a:lumMod val="65000"/>
                    <a:lumOff val="35000"/>
                  </a:schemeClr>
                </a:solidFill>
              </a:rPr>
              <a:t>Procedures for managing teachers holding provisional registration or PTT</a:t>
            </a:r>
          </a:p>
          <a:p>
            <a:pPr marL="342900" lvl="0" indent="-342900">
              <a:spcBef>
                <a:spcPts val="600"/>
              </a:spcBef>
              <a:buFont typeface="Arial" panose="020B0604020202020204" pitchFamily="34" charset="0"/>
              <a:buChar char="•"/>
            </a:pPr>
            <a:r>
              <a:rPr lang="en-AU" sz="1800" dirty="0">
                <a:solidFill>
                  <a:schemeClr val="tx1">
                    <a:lumMod val="65000"/>
                    <a:lumOff val="35000"/>
                  </a:schemeClr>
                </a:solidFill>
              </a:rPr>
              <a:t>Consideration of appropriate experience to deliver curriculum and courses (VCE, VM, VPC)</a:t>
            </a:r>
          </a:p>
          <a:p>
            <a:pPr marL="342900" lvl="0" indent="-342900">
              <a:spcBef>
                <a:spcPts val="600"/>
              </a:spcBef>
              <a:buFont typeface="Arial" panose="020B0604020202020204" pitchFamily="34" charset="0"/>
              <a:buChar char="•"/>
            </a:pPr>
            <a:r>
              <a:rPr lang="en-AU" sz="1800" dirty="0">
                <a:solidFill>
                  <a:schemeClr val="tx1">
                    <a:lumMod val="65000"/>
                    <a:lumOff val="35000"/>
                  </a:schemeClr>
                </a:solidFill>
              </a:rPr>
              <a:t>Non-teaching staff: Working with Children Clearances</a:t>
            </a:r>
          </a:p>
        </p:txBody>
      </p:sp>
      <p:sp>
        <p:nvSpPr>
          <p:cNvPr id="4" name="Slide Number Placeholder 3">
            <a:extLst>
              <a:ext uri="{FF2B5EF4-FFF2-40B4-BE49-F238E27FC236}">
                <a16:creationId xmlns:a16="http://schemas.microsoft.com/office/drawing/2014/main" id="{D9C80505-BE3F-403C-909B-65307FF75CC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srgbClr val="53565A"/>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050"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pic>
        <p:nvPicPr>
          <p:cNvPr id="5" name="Picture Placeholder 5">
            <a:extLst>
              <a:ext uri="{FF2B5EF4-FFF2-40B4-BE49-F238E27FC236}">
                <a16:creationId xmlns:a16="http://schemas.microsoft.com/office/drawing/2014/main" id="{E6468B8D-E4CE-5678-6E06-94281F6EE81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04378" y="1628800"/>
            <a:ext cx="5760225" cy="4478909"/>
          </a:xfrm>
          <a:prstGeom prst="rect">
            <a:avLst/>
          </a:prstGeom>
        </p:spPr>
      </p:pic>
    </p:spTree>
    <p:extLst>
      <p:ext uri="{BB962C8B-B14F-4D97-AF65-F5344CB8AC3E}">
        <p14:creationId xmlns:p14="http://schemas.microsoft.com/office/powerpoint/2010/main" val="1954662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17806-9C44-4D40-AD70-BE316955D9CF}"/>
              </a:ext>
            </a:extLst>
          </p:cNvPr>
          <p:cNvSpPr>
            <a:spLocks noGrp="1"/>
          </p:cNvSpPr>
          <p:nvPr>
            <p:ph type="title"/>
          </p:nvPr>
        </p:nvSpPr>
        <p:spPr>
          <a:xfrm>
            <a:off x="551384" y="332657"/>
            <a:ext cx="11014620" cy="1296143"/>
          </a:xfrm>
        </p:spPr>
        <p:txBody>
          <a:bodyPr anchor="ctr"/>
          <a:lstStyle/>
          <a:p>
            <a:r>
              <a:rPr lang="en-AU" dirty="0"/>
              <a:t>School infrastructure</a:t>
            </a:r>
          </a:p>
        </p:txBody>
      </p:sp>
      <p:sp>
        <p:nvSpPr>
          <p:cNvPr id="3" name="Content Placeholder 2">
            <a:extLst>
              <a:ext uri="{FF2B5EF4-FFF2-40B4-BE49-F238E27FC236}">
                <a16:creationId xmlns:a16="http://schemas.microsoft.com/office/drawing/2014/main" id="{56F8E7F4-214B-4B2F-B417-F0004A566412}"/>
              </a:ext>
            </a:extLst>
          </p:cNvPr>
          <p:cNvSpPr>
            <a:spLocks noGrp="1"/>
          </p:cNvSpPr>
          <p:nvPr>
            <p:ph sz="half" idx="1"/>
          </p:nvPr>
        </p:nvSpPr>
        <p:spPr>
          <a:xfrm>
            <a:off x="580693" y="1988840"/>
            <a:ext cx="4579204" cy="3599656"/>
          </a:xfrm>
        </p:spPr>
        <p:txBody>
          <a:bodyPr/>
          <a:lstStyle/>
          <a:p>
            <a:pPr marL="342900" indent="-342900">
              <a:spcBef>
                <a:spcPts val="600"/>
              </a:spcBef>
              <a:buFont typeface="Arial" panose="020B0604020202020204" pitchFamily="34" charset="0"/>
              <a:buChar char="•"/>
            </a:pPr>
            <a:r>
              <a:rPr lang="en-US" sz="1800" dirty="0">
                <a:solidFill>
                  <a:schemeClr val="tx1">
                    <a:lumMod val="65000"/>
                    <a:lumOff val="35000"/>
                  </a:schemeClr>
                </a:solidFill>
              </a:rPr>
              <a:t>Reasonable adjustments – catering for students with a disability.</a:t>
            </a:r>
          </a:p>
          <a:p>
            <a:pPr marL="342900" indent="-342900">
              <a:spcBef>
                <a:spcPts val="600"/>
              </a:spcBef>
              <a:buFont typeface="Arial" panose="020B0604020202020204" pitchFamily="34" charset="0"/>
              <a:buChar char="•"/>
            </a:pPr>
            <a:r>
              <a:rPr lang="en-US" sz="1800" dirty="0">
                <a:solidFill>
                  <a:schemeClr val="tx1">
                    <a:lumMod val="65000"/>
                    <a:lumOff val="35000"/>
                  </a:schemeClr>
                </a:solidFill>
              </a:rPr>
              <a:t>Consider hazards in outdoor space. </a:t>
            </a:r>
          </a:p>
          <a:p>
            <a:pPr marL="342900" indent="-342900">
              <a:spcBef>
                <a:spcPts val="600"/>
              </a:spcBef>
              <a:buFont typeface="Arial" panose="020B0604020202020204" pitchFamily="34" charset="0"/>
              <a:buChar char="•"/>
            </a:pPr>
            <a:r>
              <a:rPr lang="en-US" sz="1800" dirty="0">
                <a:solidFill>
                  <a:schemeClr val="tx1">
                    <a:lumMod val="65000"/>
                    <a:lumOff val="35000"/>
                  </a:schemeClr>
                </a:solidFill>
              </a:rPr>
              <a:t>Facilities to offer educational program.</a:t>
            </a:r>
          </a:p>
          <a:p>
            <a:pPr marL="342900" indent="-342900">
              <a:spcBef>
                <a:spcPts val="600"/>
              </a:spcBef>
              <a:buFont typeface="Arial" panose="020B0604020202020204" pitchFamily="34" charset="0"/>
              <a:buChar char="•"/>
            </a:pPr>
            <a:r>
              <a:rPr lang="en-US" sz="1800" dirty="0">
                <a:solidFill>
                  <a:schemeClr val="tx1">
                    <a:lumMod val="65000"/>
                    <a:lumOff val="35000"/>
                  </a:schemeClr>
                </a:solidFill>
              </a:rPr>
              <a:t>Maximum occupancy of the site.</a:t>
            </a:r>
          </a:p>
          <a:p>
            <a:pPr marL="342900" indent="-342900">
              <a:spcBef>
                <a:spcPts val="600"/>
              </a:spcBef>
              <a:buFont typeface="Arial" panose="020B0604020202020204" pitchFamily="34" charset="0"/>
              <a:buChar char="•"/>
            </a:pPr>
            <a:r>
              <a:rPr lang="en-AU" sz="1800" dirty="0">
                <a:solidFill>
                  <a:schemeClr val="tx1">
                    <a:lumMod val="65000"/>
                    <a:lumOff val="35000"/>
                  </a:schemeClr>
                </a:solidFill>
              </a:rPr>
              <a:t>Schools must have a 9B permit - applications will not be accepted without planning permission.</a:t>
            </a:r>
            <a:endParaRPr lang="en-US" sz="180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5C4C472C-B6D6-46AF-9281-40F75DDAC81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srgbClr val="53565A"/>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050"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pic>
        <p:nvPicPr>
          <p:cNvPr id="8" name="Picture Placeholder 7">
            <a:extLst>
              <a:ext uri="{FF2B5EF4-FFF2-40B4-BE49-F238E27FC236}">
                <a16:creationId xmlns:a16="http://schemas.microsoft.com/office/drawing/2014/main" id="{F7A06C1D-D6E6-10AB-E6B8-E1B390565E19}"/>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5741703" y="1628800"/>
            <a:ext cx="6114937" cy="4608488"/>
          </a:xfrm>
          <a:prstGeom prst="rect">
            <a:avLst/>
          </a:prstGeom>
        </p:spPr>
      </p:pic>
    </p:spTree>
    <p:extLst>
      <p:ext uri="{BB962C8B-B14F-4D97-AF65-F5344CB8AC3E}">
        <p14:creationId xmlns:p14="http://schemas.microsoft.com/office/powerpoint/2010/main" val="612672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6514-48C7-453B-9F21-62D71DF04A23}"/>
              </a:ext>
            </a:extLst>
          </p:cNvPr>
          <p:cNvSpPr>
            <a:spLocks noGrp="1"/>
          </p:cNvSpPr>
          <p:nvPr>
            <p:ph type="title"/>
          </p:nvPr>
        </p:nvSpPr>
        <p:spPr>
          <a:xfrm>
            <a:off x="551384" y="332656"/>
            <a:ext cx="11014620" cy="1327125"/>
          </a:xfrm>
        </p:spPr>
        <p:txBody>
          <a:bodyPr anchor="ctr"/>
          <a:lstStyle/>
          <a:p>
            <a:r>
              <a:rPr lang="en-US" dirty="0"/>
              <a:t>Case study </a:t>
            </a:r>
            <a:r>
              <a:rPr lang="en-AU" dirty="0"/>
              <a:t>– school infrastructure</a:t>
            </a:r>
          </a:p>
        </p:txBody>
      </p:sp>
      <p:sp>
        <p:nvSpPr>
          <p:cNvPr id="3" name="Content Placeholder 2">
            <a:extLst>
              <a:ext uri="{FF2B5EF4-FFF2-40B4-BE49-F238E27FC236}">
                <a16:creationId xmlns:a16="http://schemas.microsoft.com/office/drawing/2014/main" id="{536BF077-A23E-4F5E-9EBE-72D05BADDB7F}"/>
              </a:ext>
            </a:extLst>
          </p:cNvPr>
          <p:cNvSpPr>
            <a:spLocks noGrp="1"/>
          </p:cNvSpPr>
          <p:nvPr>
            <p:ph sz="half" idx="1"/>
          </p:nvPr>
        </p:nvSpPr>
        <p:spPr>
          <a:xfrm>
            <a:off x="609600" y="1844824"/>
            <a:ext cx="11175032" cy="4392489"/>
          </a:xfrm>
        </p:spPr>
        <p:txBody>
          <a:bodyPr/>
          <a:lstStyle/>
          <a:p>
            <a:pPr>
              <a:spcBef>
                <a:spcPts val="600"/>
              </a:spcBef>
            </a:pPr>
            <a:r>
              <a:rPr lang="en-US" b="1" dirty="0"/>
              <a:t>A primary school located in a bushland setting</a:t>
            </a:r>
          </a:p>
          <a:p>
            <a:pPr marL="342900" indent="-342900">
              <a:spcBef>
                <a:spcPts val="600"/>
              </a:spcBef>
              <a:buFont typeface="Arial" panose="020B0604020202020204" pitchFamily="34" charset="0"/>
              <a:buChar char="•"/>
            </a:pPr>
            <a:r>
              <a:rPr lang="en-AU" sz="1800" dirty="0">
                <a:solidFill>
                  <a:schemeClr val="tx1">
                    <a:lumMod val="65000"/>
                    <a:lumOff val="35000"/>
                  </a:schemeClr>
                </a:solidFill>
              </a:rPr>
              <a:t>Work has not commenced on the buildings to be constructed. </a:t>
            </a:r>
          </a:p>
          <a:p>
            <a:pPr marL="342900" indent="-342900">
              <a:spcBef>
                <a:spcPts val="600"/>
              </a:spcBef>
              <a:buFont typeface="Arial" panose="020B0604020202020204" pitchFamily="34" charset="0"/>
              <a:buChar char="•"/>
            </a:pPr>
            <a:r>
              <a:rPr lang="en-AU" sz="1800" dirty="0">
                <a:solidFill>
                  <a:schemeClr val="tx1">
                    <a:lumMod val="65000"/>
                    <a:lumOff val="35000"/>
                  </a:schemeClr>
                </a:solidFill>
              </a:rPr>
              <a:t>A planning permit has not been submitted with the application. Local council indicates that an environmental group intends to lodge an objection with VCAT regarding the construction of the buildings.</a:t>
            </a:r>
          </a:p>
          <a:p>
            <a:pPr>
              <a:spcBef>
                <a:spcPts val="600"/>
              </a:spcBef>
            </a:pPr>
            <a:r>
              <a:rPr lang="en-US" sz="1800" dirty="0">
                <a:solidFill>
                  <a:schemeClr val="tx1">
                    <a:lumMod val="65000"/>
                    <a:lumOff val="35000"/>
                  </a:schemeClr>
                </a:solidFill>
              </a:rPr>
              <a:t>Planning Permit and Building Certification 9B:</a:t>
            </a:r>
          </a:p>
          <a:p>
            <a:pPr marL="342900" indent="-342900">
              <a:spcBef>
                <a:spcPts val="600"/>
              </a:spcBef>
              <a:buFont typeface="Arial" panose="020B0604020202020204" pitchFamily="34" charset="0"/>
              <a:buChar char="•"/>
            </a:pPr>
            <a:r>
              <a:rPr lang="en-US" sz="1800" dirty="0">
                <a:solidFill>
                  <a:schemeClr val="tx1">
                    <a:lumMod val="65000"/>
                    <a:lumOff val="35000"/>
                  </a:schemeClr>
                </a:solidFill>
              </a:rPr>
              <a:t>need to speak with local council early.</a:t>
            </a:r>
            <a:r>
              <a:rPr lang="en-AU" sz="1800" dirty="0">
                <a:solidFill>
                  <a:schemeClr val="tx1">
                    <a:lumMod val="65000"/>
                    <a:lumOff val="35000"/>
                  </a:schemeClr>
                </a:solidFill>
              </a:rPr>
              <a:t> </a:t>
            </a:r>
          </a:p>
          <a:p>
            <a:pPr marL="342900" indent="-342900">
              <a:spcBef>
                <a:spcPts val="600"/>
              </a:spcBef>
              <a:buFont typeface="Arial" panose="020B0604020202020204" pitchFamily="34" charset="0"/>
              <a:buChar char="•"/>
            </a:pPr>
            <a:r>
              <a:rPr lang="en-AU" sz="1800" dirty="0">
                <a:solidFill>
                  <a:schemeClr val="tx1">
                    <a:lumMod val="65000"/>
                    <a:lumOff val="35000"/>
                  </a:schemeClr>
                </a:solidFill>
              </a:rPr>
              <a:t>Planning Permit and Occupancy Certificate 9B can take a long time</a:t>
            </a:r>
            <a:endParaRPr lang="en-US" sz="1800" dirty="0">
              <a:solidFill>
                <a:schemeClr val="tx1">
                  <a:lumMod val="65000"/>
                  <a:lumOff val="35000"/>
                </a:schemeClr>
              </a:solidFill>
            </a:endParaRPr>
          </a:p>
          <a:p>
            <a:pPr>
              <a:spcBef>
                <a:spcPts val="600"/>
              </a:spcBef>
            </a:pPr>
            <a:r>
              <a:rPr lang="en-US" sz="1800" dirty="0">
                <a:solidFill>
                  <a:schemeClr val="tx1">
                    <a:lumMod val="65000"/>
                    <a:lumOff val="35000"/>
                  </a:schemeClr>
                </a:solidFill>
              </a:rPr>
              <a:t>Objection lodged with VCAT regarding Planning Permit:</a:t>
            </a:r>
          </a:p>
          <a:p>
            <a:pPr marL="342900" indent="-342900">
              <a:spcBef>
                <a:spcPts val="600"/>
              </a:spcBef>
              <a:buFont typeface="Arial" panose="020B0604020202020204" pitchFamily="34" charset="0"/>
              <a:buChar char="•"/>
            </a:pPr>
            <a:r>
              <a:rPr lang="en-US" sz="1800" dirty="0">
                <a:solidFill>
                  <a:schemeClr val="tx1">
                    <a:lumMod val="65000"/>
                    <a:lumOff val="35000"/>
                  </a:schemeClr>
                </a:solidFill>
              </a:rPr>
              <a:t>Contingency plan? Alternative site?</a:t>
            </a:r>
          </a:p>
          <a:p>
            <a:pPr marL="342900" indent="-342900">
              <a:spcBef>
                <a:spcPts val="600"/>
              </a:spcBef>
              <a:buFont typeface="Arial" panose="020B0604020202020204" pitchFamily="34" charset="0"/>
              <a:buChar char="•"/>
            </a:pPr>
            <a:r>
              <a:rPr lang="en-US" sz="1800" dirty="0">
                <a:solidFill>
                  <a:schemeClr val="tx1">
                    <a:lumMod val="65000"/>
                    <a:lumOff val="35000"/>
                  </a:schemeClr>
                </a:solidFill>
              </a:rPr>
              <a:t>Consider hazards in outdoor space.</a:t>
            </a:r>
          </a:p>
          <a:p>
            <a:pPr marL="342900" indent="-342900">
              <a:spcBef>
                <a:spcPts val="600"/>
              </a:spcBef>
              <a:buFont typeface="Arial" panose="020B0604020202020204" pitchFamily="34" charset="0"/>
              <a:buChar char="•"/>
            </a:pPr>
            <a:endParaRPr lang="en-US" sz="180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0011B17E-DD87-4FC6-A357-9F6D3A351B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srgbClr val="53565A"/>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050"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64733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B8A51-6131-7F59-A74A-D62341CA19BF}"/>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18</a:t>
            </a:fld>
            <a:endParaRPr lang="en-AU" sz="1050" dirty="0">
              <a:latin typeface="Arial" charset="0"/>
              <a:ea typeface="Arial" charset="0"/>
              <a:cs typeface="Arial" charset="0"/>
            </a:endParaRPr>
          </a:p>
        </p:txBody>
      </p:sp>
      <p:sp>
        <p:nvSpPr>
          <p:cNvPr id="5" name="Title 4">
            <a:extLst>
              <a:ext uri="{FF2B5EF4-FFF2-40B4-BE49-F238E27FC236}">
                <a16:creationId xmlns:a16="http://schemas.microsoft.com/office/drawing/2014/main" id="{3B9F9938-5A00-C5AF-E241-5AF558EB8612}"/>
              </a:ext>
            </a:extLst>
          </p:cNvPr>
          <p:cNvSpPr>
            <a:spLocks noGrp="1"/>
          </p:cNvSpPr>
          <p:nvPr>
            <p:ph type="title"/>
          </p:nvPr>
        </p:nvSpPr>
        <p:spPr>
          <a:xfrm>
            <a:off x="552636" y="1628800"/>
            <a:ext cx="7419256" cy="1232640"/>
          </a:xfrm>
        </p:spPr>
        <p:txBody>
          <a:bodyPr>
            <a:normAutofit fontScale="90000"/>
          </a:bodyPr>
          <a:lstStyle/>
          <a:p>
            <a:r>
              <a:rPr lang="en-US" sz="3900" dirty="0">
                <a:effectLst/>
                <a:latin typeface="Arial" panose="020B0604020202020204" pitchFamily="34" charset="0"/>
                <a:ea typeface="Calibri" panose="020F0502020204030204" pitchFamily="34" charset="0"/>
                <a:cs typeface="Arial" panose="020B0604020202020204" pitchFamily="34" charset="0"/>
              </a:rPr>
              <a:t>The role of VCAA and the process for </a:t>
            </a:r>
            <a:r>
              <a:rPr lang="en-US" sz="3900" dirty="0" err="1">
                <a:effectLst/>
                <a:latin typeface="Arial" panose="020B0604020202020204" pitchFamily="34" charset="0"/>
                <a:ea typeface="Calibri" panose="020F0502020204030204" pitchFamily="34" charset="0"/>
                <a:cs typeface="Arial" panose="020B0604020202020204" pitchFamily="34" charset="0"/>
              </a:rPr>
              <a:t>authorising</a:t>
            </a:r>
            <a:r>
              <a:rPr lang="en-US" sz="3900" dirty="0">
                <a:effectLst/>
                <a:latin typeface="Arial" panose="020B0604020202020204" pitchFamily="34" charset="0"/>
                <a:ea typeface="Calibri" panose="020F0502020204030204" pitchFamily="34" charset="0"/>
                <a:cs typeface="Arial" panose="020B0604020202020204" pitchFamily="34" charset="0"/>
              </a:rPr>
              <a:t> curriculum</a:t>
            </a:r>
            <a:endParaRPr lang="en-AU" dirty="0"/>
          </a:p>
        </p:txBody>
      </p:sp>
      <p:sp>
        <p:nvSpPr>
          <p:cNvPr id="8" name="TextBox 7">
            <a:extLst>
              <a:ext uri="{FF2B5EF4-FFF2-40B4-BE49-F238E27FC236}">
                <a16:creationId xmlns:a16="http://schemas.microsoft.com/office/drawing/2014/main" id="{F2CA7498-D4F9-B94D-0E9E-3BEBE0B96F81}"/>
              </a:ext>
            </a:extLst>
          </p:cNvPr>
          <p:cNvSpPr txBox="1"/>
          <p:nvPr/>
        </p:nvSpPr>
        <p:spPr>
          <a:xfrm>
            <a:off x="552636" y="3262001"/>
            <a:ext cx="6093994" cy="1469120"/>
          </a:xfrm>
          <a:prstGeom prst="rect">
            <a:avLst/>
          </a:prstGeom>
          <a:noFill/>
        </p:spPr>
        <p:txBody>
          <a:bodyPr wrap="square">
            <a:spAutoFit/>
          </a:bodyPr>
          <a:lstStyle/>
          <a:p>
            <a:pPr>
              <a:lnSpc>
                <a:spcPct val="107000"/>
              </a:lnSpc>
              <a:spcAft>
                <a:spcPts val="800"/>
              </a:spcAft>
            </a:pPr>
            <a:r>
              <a:rPr lang="en-US" sz="20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Jennifer Lavin </a:t>
            </a:r>
            <a:br>
              <a:rPr lang="en-US" sz="20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VCE Program Manager, VCAA</a:t>
            </a:r>
            <a:endParaRPr lang="en-AU"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Rebecca Woodall </a:t>
            </a:r>
          </a:p>
          <a:p>
            <a:r>
              <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VCE, VM &amp; VPC Program Manager, VCAA</a:t>
            </a:r>
            <a:endParaRPr lang="en-AU" sz="2000" dirty="0">
              <a:solidFill>
                <a:schemeClr val="bg1"/>
              </a:solidFill>
              <a:latin typeface="Arial" panose="020B0604020202020204" pitchFamily="34" charset="0"/>
              <a:cs typeface="Arial" panose="020B0604020202020204" pitchFamily="34" charset="0"/>
            </a:endParaRPr>
          </a:p>
        </p:txBody>
      </p:sp>
      <p:pic>
        <p:nvPicPr>
          <p:cNvPr id="1028" name="Picture 4" descr="VCAA Data Service Home">
            <a:extLst>
              <a:ext uri="{FF2B5EF4-FFF2-40B4-BE49-F238E27FC236}">
                <a16:creationId xmlns:a16="http://schemas.microsoft.com/office/drawing/2014/main" id="{D29D84E0-9677-84EB-0BC5-CDE17BC3E3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11" b="8049"/>
          <a:stretch/>
        </p:blipFill>
        <p:spPr bwMode="auto">
          <a:xfrm>
            <a:off x="8438896" y="5733256"/>
            <a:ext cx="3345736" cy="1124744"/>
          </a:xfrm>
          <a:prstGeom prst="rect">
            <a:avLst/>
          </a:prstGeom>
          <a:solidFill>
            <a:schemeClr val="bg1"/>
          </a:solidFill>
        </p:spPr>
      </p:pic>
    </p:spTree>
    <p:extLst>
      <p:ext uri="{BB962C8B-B14F-4D97-AF65-F5344CB8AC3E}">
        <p14:creationId xmlns:p14="http://schemas.microsoft.com/office/powerpoint/2010/main" val="2007255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8234FD-C978-51B4-1C1C-2CBAED3EA681}"/>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19</a:t>
            </a:fld>
            <a:endParaRPr lang="en-AU" sz="1050" dirty="0">
              <a:latin typeface="Arial" charset="0"/>
              <a:ea typeface="Arial" charset="0"/>
              <a:cs typeface="Arial" charset="0"/>
            </a:endParaRPr>
          </a:p>
        </p:txBody>
      </p:sp>
      <p:sp>
        <p:nvSpPr>
          <p:cNvPr id="5" name="Title 4">
            <a:extLst>
              <a:ext uri="{FF2B5EF4-FFF2-40B4-BE49-F238E27FC236}">
                <a16:creationId xmlns:a16="http://schemas.microsoft.com/office/drawing/2014/main" id="{5379DD0F-788C-358E-73E7-056A9BFDE3C4}"/>
              </a:ext>
            </a:extLst>
          </p:cNvPr>
          <p:cNvSpPr>
            <a:spLocks noGrp="1"/>
          </p:cNvSpPr>
          <p:nvPr>
            <p:ph type="title"/>
          </p:nvPr>
        </p:nvSpPr>
        <p:spPr>
          <a:xfrm>
            <a:off x="551384" y="1700808"/>
            <a:ext cx="7419256" cy="1421280"/>
          </a:xfrm>
        </p:spPr>
        <p:txBody>
          <a:bodyPr>
            <a:normAutofit/>
          </a:bodyPr>
          <a:lstStyle/>
          <a:p>
            <a:r>
              <a:rPr lang="en-AU" dirty="0">
                <a:effectLst/>
                <a:latin typeface="Arial" panose="020B0604020202020204" pitchFamily="34" charset="0"/>
                <a:ea typeface="Calibri" panose="020F0502020204030204" pitchFamily="34" charset="0"/>
                <a:cs typeface="Arial" panose="020B0604020202020204" pitchFamily="34" charset="0"/>
              </a:rPr>
              <a:t>School governance and </a:t>
            </a:r>
            <a:br>
              <a:rPr lang="en-AU" dirty="0">
                <a:effectLst/>
                <a:latin typeface="Arial" panose="020B0604020202020204" pitchFamily="34" charset="0"/>
                <a:ea typeface="Calibri" panose="020F0502020204030204" pitchFamily="34" charset="0"/>
                <a:cs typeface="Arial" panose="020B0604020202020204" pitchFamily="34" charset="0"/>
              </a:rPr>
            </a:br>
            <a:r>
              <a:rPr lang="en-AU" dirty="0">
                <a:effectLst/>
                <a:latin typeface="Arial" panose="020B0604020202020204" pitchFamily="34" charset="0"/>
                <a:ea typeface="Calibri" panose="020F0502020204030204" pitchFamily="34" charset="0"/>
                <a:cs typeface="Arial" panose="020B0604020202020204" pitchFamily="34" charset="0"/>
              </a:rPr>
              <a:t>not-for-profit requirements</a:t>
            </a:r>
            <a:endParaRPr lang="en-AU" dirty="0"/>
          </a:p>
        </p:txBody>
      </p:sp>
      <p:sp>
        <p:nvSpPr>
          <p:cNvPr id="8" name="TextBox 7">
            <a:extLst>
              <a:ext uri="{FF2B5EF4-FFF2-40B4-BE49-F238E27FC236}">
                <a16:creationId xmlns:a16="http://schemas.microsoft.com/office/drawing/2014/main" id="{837F8750-4332-3070-BD1D-68AF4DDDDE74}"/>
              </a:ext>
            </a:extLst>
          </p:cNvPr>
          <p:cNvSpPr txBox="1"/>
          <p:nvPr/>
        </p:nvSpPr>
        <p:spPr>
          <a:xfrm>
            <a:off x="551384" y="3416243"/>
            <a:ext cx="6093994" cy="707886"/>
          </a:xfrm>
          <a:prstGeom prst="rect">
            <a:avLst/>
          </a:prstGeom>
          <a:noFill/>
        </p:spPr>
        <p:txBody>
          <a:bodyPr wrap="square">
            <a:spAutoFit/>
          </a:bodyPr>
          <a:lstStyle/>
          <a:p>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Antoinette Triandos </a:t>
            </a:r>
          </a:p>
          <a:p>
            <a:r>
              <a:rPr lang="en-AU"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Managing Principal Lawyer, VRQA</a:t>
            </a:r>
            <a:endParaRPr lang="en-AU"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507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47E538-7D43-3761-9922-D91A5B8A463F}"/>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a:t>
            </a:fld>
            <a:endParaRPr lang="en-AU" sz="1050" dirty="0">
              <a:latin typeface="Arial" charset="0"/>
              <a:ea typeface="Arial" charset="0"/>
              <a:cs typeface="Arial" charset="0"/>
            </a:endParaRPr>
          </a:p>
        </p:txBody>
      </p:sp>
      <p:sp>
        <p:nvSpPr>
          <p:cNvPr id="6" name="Content Placeholder 5">
            <a:extLst>
              <a:ext uri="{FF2B5EF4-FFF2-40B4-BE49-F238E27FC236}">
                <a16:creationId xmlns:a16="http://schemas.microsoft.com/office/drawing/2014/main" id="{D57FCB9B-328D-2935-CCE8-8B9C30116B32}"/>
              </a:ext>
            </a:extLst>
          </p:cNvPr>
          <p:cNvSpPr>
            <a:spLocks noGrp="1"/>
          </p:cNvSpPr>
          <p:nvPr>
            <p:ph sz="half" idx="1"/>
          </p:nvPr>
        </p:nvSpPr>
        <p:spPr>
          <a:xfrm>
            <a:off x="551384" y="3423963"/>
            <a:ext cx="5558408" cy="2710930"/>
          </a:xfrm>
        </p:spPr>
        <p:txBody>
          <a:bodyPr/>
          <a:lstStyle/>
          <a:p>
            <a:r>
              <a:rPr lang="en-US" b="1" dirty="0"/>
              <a:t>Charles Tyers &amp; Dean Woodgate</a:t>
            </a:r>
          </a:p>
          <a:p>
            <a:r>
              <a:rPr lang="en-US" dirty="0"/>
              <a:t>Managers, Independent Schools, VRQA</a:t>
            </a:r>
          </a:p>
        </p:txBody>
      </p:sp>
      <p:sp>
        <p:nvSpPr>
          <p:cNvPr id="5" name="Title 4">
            <a:extLst>
              <a:ext uri="{FF2B5EF4-FFF2-40B4-BE49-F238E27FC236}">
                <a16:creationId xmlns:a16="http://schemas.microsoft.com/office/drawing/2014/main" id="{18E3701F-98D8-FEFF-5777-EC9A595CD41F}"/>
              </a:ext>
            </a:extLst>
          </p:cNvPr>
          <p:cNvSpPr>
            <a:spLocks noGrp="1"/>
          </p:cNvSpPr>
          <p:nvPr>
            <p:ph type="title"/>
          </p:nvPr>
        </p:nvSpPr>
        <p:spPr>
          <a:xfrm>
            <a:off x="565415" y="1916832"/>
            <a:ext cx="7419256" cy="800592"/>
          </a:xfrm>
        </p:spPr>
        <p:txBody>
          <a:bodyPr/>
          <a:lstStyle/>
          <a:p>
            <a:r>
              <a:rPr lang="en-AU" sz="4000" dirty="0">
                <a:effectLst/>
                <a:latin typeface="Arial" panose="020B0604020202020204" pitchFamily="34" charset="0"/>
                <a:ea typeface="Calibri" panose="020F0502020204030204" pitchFamily="34" charset="0"/>
                <a:cs typeface="Arial" panose="020B0604020202020204" pitchFamily="34" charset="0"/>
              </a:rPr>
              <a:t>Welcome and introduction</a:t>
            </a:r>
            <a:br>
              <a:rPr lang="en-AU" sz="3600" dirty="0">
                <a:solidFill>
                  <a:srgbClr val="53565A"/>
                </a:solidFill>
                <a:effectLst/>
                <a:latin typeface="+mn-lt"/>
                <a:ea typeface="Calibri" panose="020F0502020204030204" pitchFamily="34" charset="0"/>
                <a:cs typeface="Times New Roman" panose="02020603050405020304" pitchFamily="18" charset="0"/>
              </a:rPr>
            </a:br>
            <a:endParaRPr lang="en-AU" dirty="0"/>
          </a:p>
        </p:txBody>
      </p:sp>
    </p:spTree>
    <p:extLst>
      <p:ext uri="{BB962C8B-B14F-4D97-AF65-F5344CB8AC3E}">
        <p14:creationId xmlns:p14="http://schemas.microsoft.com/office/powerpoint/2010/main" val="2856039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32657"/>
            <a:ext cx="11014620" cy="1296143"/>
          </a:xfrm>
        </p:spPr>
        <p:txBody>
          <a:bodyPr anchor="ctr"/>
          <a:lstStyle/>
          <a:p>
            <a:r>
              <a:rPr lang="en-AU" dirty="0"/>
              <a:t>Minimum standards</a:t>
            </a:r>
          </a:p>
        </p:txBody>
      </p:sp>
      <p:sp>
        <p:nvSpPr>
          <p:cNvPr id="3" name="Content Placeholder 2"/>
          <p:cNvSpPr>
            <a:spLocks noGrp="1"/>
          </p:cNvSpPr>
          <p:nvPr>
            <p:ph sz="half" idx="1"/>
          </p:nvPr>
        </p:nvSpPr>
        <p:spPr>
          <a:xfrm>
            <a:off x="584378" y="1988840"/>
            <a:ext cx="5342384" cy="4103712"/>
          </a:xfrm>
        </p:spPr>
        <p:txBody>
          <a:bodyPr/>
          <a:lstStyle/>
          <a:p>
            <a:r>
              <a:rPr lang="en-AU" b="1" dirty="0"/>
              <a:t>School governance</a:t>
            </a:r>
          </a:p>
          <a:p>
            <a:pPr marL="342900" indent="-342900">
              <a:buFont typeface="Arial" panose="020B0604020202020204" pitchFamily="34" charset="0"/>
              <a:buChar char="•"/>
            </a:pPr>
            <a:r>
              <a:rPr lang="en-AU" sz="1800" dirty="0">
                <a:solidFill>
                  <a:srgbClr val="53565A"/>
                </a:solidFill>
              </a:rPr>
              <a:t>Democratic principles</a:t>
            </a:r>
          </a:p>
          <a:p>
            <a:pPr marL="342900" indent="-342900">
              <a:buFont typeface="Arial" panose="020B0604020202020204" pitchFamily="34" charset="0"/>
              <a:buChar char="•"/>
            </a:pPr>
            <a:r>
              <a:rPr lang="en-AU" sz="1800" dirty="0">
                <a:solidFill>
                  <a:srgbClr val="53565A"/>
                </a:solidFill>
              </a:rPr>
              <a:t>Governance</a:t>
            </a:r>
          </a:p>
          <a:p>
            <a:pPr marL="342900" indent="-342900">
              <a:buFont typeface="Arial" panose="020B0604020202020204" pitchFamily="34" charset="0"/>
              <a:buChar char="•"/>
            </a:pPr>
            <a:r>
              <a:rPr lang="en-AU" sz="1800" dirty="0">
                <a:solidFill>
                  <a:srgbClr val="53565A"/>
                </a:solidFill>
              </a:rPr>
              <a:t>Not-for-profit status</a:t>
            </a:r>
          </a:p>
          <a:p>
            <a:pPr marL="342900" indent="-342900">
              <a:buFont typeface="Arial" panose="020B0604020202020204" pitchFamily="34" charset="0"/>
              <a:buChar char="•"/>
            </a:pPr>
            <a:r>
              <a:rPr lang="en-AU" sz="1800" dirty="0">
                <a:solidFill>
                  <a:srgbClr val="53565A"/>
                </a:solidFill>
              </a:rPr>
              <a:t>Probity</a:t>
            </a:r>
          </a:p>
          <a:p>
            <a:pPr marL="342900" indent="-342900">
              <a:buFont typeface="Arial" panose="020B0604020202020204" pitchFamily="34" charset="0"/>
              <a:buChar char="•"/>
            </a:pPr>
            <a:r>
              <a:rPr lang="en-AU" sz="1800" dirty="0">
                <a:solidFill>
                  <a:srgbClr val="53565A"/>
                </a:solidFill>
              </a:rPr>
              <a:t>Philosophy</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20</a:t>
            </a:fld>
            <a:endParaRPr lang="en-AU" sz="1050" dirty="0">
              <a:latin typeface="Arial" charset="0"/>
              <a:ea typeface="Arial" charset="0"/>
              <a:cs typeface="Arial" charset="0"/>
            </a:endParaRPr>
          </a:p>
        </p:txBody>
      </p:sp>
      <p:pic>
        <p:nvPicPr>
          <p:cNvPr id="6" name="Picture 5">
            <a:extLst>
              <a:ext uri="{FF2B5EF4-FFF2-40B4-BE49-F238E27FC236}">
                <a16:creationId xmlns:a16="http://schemas.microsoft.com/office/drawing/2014/main" id="{BFB63488-ECC2-4456-81B2-D4598A3FB0C1}"/>
              </a:ext>
            </a:extLst>
          </p:cNvPr>
          <p:cNvPicPr>
            <a:picLocks noChangeAspect="1"/>
          </p:cNvPicPr>
          <p:nvPr/>
        </p:nvPicPr>
        <p:blipFill rotWithShape="1">
          <a:blip r:embed="rId3"/>
          <a:srcRect b="5082"/>
          <a:stretch/>
        </p:blipFill>
        <p:spPr>
          <a:xfrm>
            <a:off x="5658565" y="1628800"/>
            <a:ext cx="6195630" cy="4608512"/>
          </a:xfrm>
          <a:prstGeom prst="rect">
            <a:avLst/>
          </a:prstGeom>
        </p:spPr>
      </p:pic>
    </p:spTree>
    <p:extLst>
      <p:ext uri="{BB962C8B-B14F-4D97-AF65-F5344CB8AC3E}">
        <p14:creationId xmlns:p14="http://schemas.microsoft.com/office/powerpoint/2010/main" val="2185228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C592C1-5A95-4F0C-998E-A8838471E766}"/>
              </a:ext>
            </a:extLst>
          </p:cNvPr>
          <p:cNvPicPr>
            <a:picLocks noChangeAspect="1"/>
          </p:cNvPicPr>
          <p:nvPr/>
        </p:nvPicPr>
        <p:blipFill rotWithShape="1">
          <a:blip r:embed="rId3"/>
          <a:srcRect l="24564" t="-244" b="244"/>
          <a:stretch/>
        </p:blipFill>
        <p:spPr>
          <a:xfrm>
            <a:off x="6604056" y="1638629"/>
            <a:ext cx="5235739" cy="4717722"/>
          </a:xfrm>
          <a:prstGeom prst="rect">
            <a:avLst/>
          </a:prstGeom>
        </p:spPr>
      </p:pic>
      <p:sp>
        <p:nvSpPr>
          <p:cNvPr id="6" name="Title 5"/>
          <p:cNvSpPr>
            <a:spLocks noGrp="1"/>
          </p:cNvSpPr>
          <p:nvPr>
            <p:ph type="title"/>
          </p:nvPr>
        </p:nvSpPr>
        <p:spPr>
          <a:xfrm>
            <a:off x="551384" y="332656"/>
            <a:ext cx="10984036" cy="1343691"/>
          </a:xfrm>
        </p:spPr>
        <p:txBody>
          <a:bodyPr/>
          <a:lstStyle/>
          <a:p>
            <a:r>
              <a:rPr lang="en-AU" dirty="0">
                <a:solidFill>
                  <a:schemeClr val="tx1"/>
                </a:solidFill>
              </a:rPr>
              <a:t>Governance</a:t>
            </a:r>
          </a:p>
        </p:txBody>
      </p:sp>
      <p:sp>
        <p:nvSpPr>
          <p:cNvPr id="7" name="Content Placeholder 6"/>
          <p:cNvSpPr>
            <a:spLocks noGrp="1"/>
          </p:cNvSpPr>
          <p:nvPr>
            <p:ph sz="half" idx="1"/>
          </p:nvPr>
        </p:nvSpPr>
        <p:spPr>
          <a:xfrm>
            <a:off x="623392" y="1985520"/>
            <a:ext cx="5235739" cy="4103712"/>
          </a:xfrm>
        </p:spPr>
        <p:txBody>
          <a:bodyPr>
            <a:normAutofit/>
          </a:bodyPr>
          <a:lstStyle/>
          <a:p>
            <a:pPr>
              <a:lnSpc>
                <a:spcPct val="100000"/>
              </a:lnSpc>
            </a:pPr>
            <a:r>
              <a:rPr lang="en-AU" sz="1800" dirty="0">
                <a:solidFill>
                  <a:srgbClr val="53565A"/>
                </a:solidFill>
              </a:rPr>
              <a:t>Clause 15, Schedule 4, Education and Training Reform Regulations 2017</a:t>
            </a:r>
            <a:r>
              <a:rPr lang="en-AU" sz="1800" i="1" dirty="0">
                <a:solidFill>
                  <a:srgbClr val="53565A"/>
                </a:solidFill>
              </a:rPr>
              <a:t> </a:t>
            </a:r>
          </a:p>
          <a:p>
            <a:pPr>
              <a:lnSpc>
                <a:spcPct val="100000"/>
              </a:lnSpc>
            </a:pPr>
            <a:endParaRPr lang="en-AU" b="1" dirty="0"/>
          </a:p>
          <a:p>
            <a:pPr>
              <a:lnSpc>
                <a:spcPct val="100000"/>
              </a:lnSpc>
            </a:pPr>
            <a:r>
              <a:rPr lang="en-AU" b="1" dirty="0"/>
              <a:t>School governance</a:t>
            </a:r>
          </a:p>
          <a:p>
            <a:pPr marL="457200" indent="-457200">
              <a:lnSpc>
                <a:spcPct val="100000"/>
              </a:lnSpc>
              <a:buAutoNum type="arabicParenBoth"/>
            </a:pPr>
            <a:r>
              <a:rPr lang="en-AU" sz="1800" dirty="0">
                <a:solidFill>
                  <a:srgbClr val="53565A"/>
                </a:solidFill>
              </a:rPr>
              <a:t>The proprietor must structure the governance of a registered school to enable – </a:t>
            </a:r>
          </a:p>
          <a:p>
            <a:pPr marL="444500">
              <a:lnSpc>
                <a:spcPct val="100000"/>
              </a:lnSpc>
            </a:pPr>
            <a:r>
              <a:rPr lang="en-AU" sz="1800" dirty="0">
                <a:solidFill>
                  <a:srgbClr val="53565A"/>
                </a:solidFill>
              </a:rPr>
              <a:t>(a) the effective development of the strategic direction of the school; and</a:t>
            </a:r>
          </a:p>
          <a:p>
            <a:pPr marL="444500">
              <a:lnSpc>
                <a:spcPct val="100000"/>
              </a:lnSpc>
            </a:pPr>
            <a:r>
              <a:rPr lang="en-AU" sz="1800" dirty="0">
                <a:solidFill>
                  <a:srgbClr val="53565A"/>
                </a:solidFill>
              </a:rPr>
              <a:t>(b) the effective management of the finances of the school; and</a:t>
            </a:r>
          </a:p>
          <a:p>
            <a:pPr marL="444500">
              <a:lnSpc>
                <a:spcPct val="100000"/>
              </a:lnSpc>
            </a:pPr>
            <a:r>
              <a:rPr lang="en-AU" sz="1800" dirty="0">
                <a:solidFill>
                  <a:srgbClr val="53565A"/>
                </a:solidFill>
              </a:rPr>
              <a:t>(c) the school to fulfil its legal obligations.</a:t>
            </a:r>
            <a:r>
              <a:rPr lang="en-AU" sz="1800" i="1" dirty="0">
                <a:solidFill>
                  <a:srgbClr val="53565A"/>
                </a:solidFill>
              </a:rPr>
              <a:t> </a:t>
            </a:r>
            <a:r>
              <a:rPr lang="en-AU" i="1" dirty="0"/>
              <a:t>	</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21</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2341958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32656"/>
            <a:ext cx="10984036" cy="1325563"/>
          </a:xfrm>
        </p:spPr>
        <p:txBody>
          <a:bodyPr/>
          <a:lstStyle/>
          <a:p>
            <a:r>
              <a:rPr lang="en-AU" dirty="0">
                <a:solidFill>
                  <a:schemeClr val="tx1"/>
                </a:solidFill>
              </a:rPr>
              <a:t>Governance – Guideline requirements</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22</a:t>
            </a:fld>
            <a:endParaRPr lang="en-AU" sz="1050" dirty="0">
              <a:latin typeface="Arial" charset="0"/>
              <a:ea typeface="Arial" charset="0"/>
              <a:cs typeface="Arial" charset="0"/>
            </a:endParaRPr>
          </a:p>
        </p:txBody>
      </p:sp>
      <p:sp>
        <p:nvSpPr>
          <p:cNvPr id="12" name="Content Placeholder 2">
            <a:extLst>
              <a:ext uri="{FF2B5EF4-FFF2-40B4-BE49-F238E27FC236}">
                <a16:creationId xmlns:a16="http://schemas.microsoft.com/office/drawing/2014/main" id="{FB97AFA5-3BBD-8A16-FD73-65077AA2E423}"/>
              </a:ext>
            </a:extLst>
          </p:cNvPr>
          <p:cNvSpPr>
            <a:spLocks noGrp="1"/>
          </p:cNvSpPr>
          <p:nvPr>
            <p:ph sz="half" idx="1"/>
          </p:nvPr>
        </p:nvSpPr>
        <p:spPr>
          <a:xfrm>
            <a:off x="580186" y="1940568"/>
            <a:ext cx="10972800" cy="4103688"/>
          </a:xfrm>
        </p:spPr>
        <p:txBody>
          <a:bodyPr numCol="2">
            <a:noAutofit/>
          </a:bodyPr>
          <a:lstStyle/>
          <a:p>
            <a:pPr marL="342900" indent="-342900">
              <a:lnSpc>
                <a:spcPct val="100000"/>
              </a:lnSpc>
              <a:buFont typeface="Arial" panose="020B0604020202020204" pitchFamily="34" charset="0"/>
              <a:buChar char="•"/>
            </a:pPr>
            <a:r>
              <a:rPr lang="en-AU" sz="1800" dirty="0">
                <a:solidFill>
                  <a:srgbClr val="53565A"/>
                </a:solidFill>
              </a:rPr>
              <a:t>An outline of the governing body’s structure and membership </a:t>
            </a:r>
            <a:br>
              <a:rPr lang="en-AU" sz="1800" dirty="0">
                <a:solidFill>
                  <a:srgbClr val="53565A"/>
                </a:solidFill>
              </a:rPr>
            </a:br>
            <a:endParaRPr lang="en-AU" sz="1800" dirty="0">
              <a:solidFill>
                <a:srgbClr val="53565A"/>
              </a:solidFill>
            </a:endParaRPr>
          </a:p>
          <a:p>
            <a:pPr marL="342900" indent="-342900">
              <a:lnSpc>
                <a:spcPct val="100000"/>
              </a:lnSpc>
              <a:buFont typeface="Arial" panose="020B0604020202020204" pitchFamily="34" charset="0"/>
              <a:buChar char="•"/>
            </a:pPr>
            <a:r>
              <a:rPr lang="en-AU" sz="1800" dirty="0">
                <a:solidFill>
                  <a:srgbClr val="53565A"/>
                </a:solidFill>
              </a:rPr>
              <a:t>Details of the experience and expertise of members of the board</a:t>
            </a:r>
            <a:br>
              <a:rPr lang="en-AU" sz="1800" dirty="0">
                <a:solidFill>
                  <a:srgbClr val="53565A"/>
                </a:solidFill>
              </a:rPr>
            </a:br>
            <a:endParaRPr lang="en-AU" sz="1800" dirty="0">
              <a:solidFill>
                <a:srgbClr val="53565A"/>
              </a:solidFill>
            </a:endParaRPr>
          </a:p>
          <a:p>
            <a:pPr marL="342900" indent="-342900">
              <a:lnSpc>
                <a:spcPct val="100000"/>
              </a:lnSpc>
              <a:buFont typeface="Arial" panose="020B0604020202020204" pitchFamily="34" charset="0"/>
              <a:buChar char="•"/>
            </a:pPr>
            <a:r>
              <a:rPr lang="en-AU" sz="1800" dirty="0">
                <a:solidFill>
                  <a:srgbClr val="53565A"/>
                </a:solidFill>
              </a:rPr>
              <a:t>Delegations – financial and non-financial </a:t>
            </a:r>
            <a:br>
              <a:rPr lang="en-AU" sz="1800" dirty="0">
                <a:solidFill>
                  <a:srgbClr val="53565A"/>
                </a:solidFill>
              </a:rPr>
            </a:br>
            <a:endParaRPr lang="en-AU" sz="1800" dirty="0">
              <a:solidFill>
                <a:srgbClr val="53565A"/>
              </a:solidFill>
            </a:endParaRPr>
          </a:p>
          <a:p>
            <a:pPr marL="342900" indent="-342900">
              <a:lnSpc>
                <a:spcPct val="100000"/>
              </a:lnSpc>
              <a:buFont typeface="Arial" panose="020B0604020202020204" pitchFamily="34" charset="0"/>
              <a:buChar char="•"/>
            </a:pPr>
            <a:r>
              <a:rPr lang="en-AU" sz="1800" dirty="0">
                <a:solidFill>
                  <a:srgbClr val="53565A"/>
                </a:solidFill>
              </a:rPr>
              <a:t>Conflict of interest register and policy – avoiding it and managing it </a:t>
            </a:r>
            <a:br>
              <a:rPr lang="en-AU" sz="1800" dirty="0">
                <a:solidFill>
                  <a:srgbClr val="53565A"/>
                </a:solidFill>
              </a:rPr>
            </a:br>
            <a:endParaRPr lang="en-AU" sz="1800" dirty="0">
              <a:solidFill>
                <a:srgbClr val="53565A"/>
              </a:solidFill>
            </a:endParaRPr>
          </a:p>
          <a:p>
            <a:pPr marL="342900" indent="-342900">
              <a:lnSpc>
                <a:spcPct val="100000"/>
              </a:lnSpc>
              <a:buFont typeface="Arial" panose="020B0604020202020204" pitchFamily="34" charset="0"/>
              <a:buChar char="•"/>
            </a:pPr>
            <a:r>
              <a:rPr lang="en-AU" sz="1800" dirty="0">
                <a:solidFill>
                  <a:srgbClr val="53565A"/>
                </a:solidFill>
              </a:rPr>
              <a:t>Audited financials </a:t>
            </a:r>
            <a:br>
              <a:rPr lang="en-AU" sz="1800" dirty="0">
                <a:solidFill>
                  <a:srgbClr val="53565A"/>
                </a:solidFill>
              </a:rPr>
            </a:br>
            <a:endParaRPr lang="en-AU" sz="1800" dirty="0">
              <a:solidFill>
                <a:srgbClr val="53565A"/>
              </a:solidFill>
            </a:endParaRPr>
          </a:p>
          <a:p>
            <a:pPr marL="342900" indent="-342900">
              <a:lnSpc>
                <a:spcPct val="100000"/>
              </a:lnSpc>
              <a:buFont typeface="Arial" panose="020B0604020202020204" pitchFamily="34" charset="0"/>
              <a:buChar char="•"/>
            </a:pPr>
            <a:r>
              <a:rPr lang="en-AU" sz="1800" dirty="0">
                <a:solidFill>
                  <a:srgbClr val="53565A"/>
                </a:solidFill>
              </a:rPr>
              <a:t>Governance charter </a:t>
            </a:r>
            <a:br>
              <a:rPr lang="en-AU" sz="1800" dirty="0">
                <a:solidFill>
                  <a:srgbClr val="53565A"/>
                </a:solidFill>
              </a:rPr>
            </a:br>
            <a:endParaRPr lang="en-AU" sz="1800" dirty="0">
              <a:solidFill>
                <a:srgbClr val="53565A"/>
              </a:solidFill>
            </a:endParaRPr>
          </a:p>
          <a:p>
            <a:pPr marL="342900" indent="-342900">
              <a:lnSpc>
                <a:spcPct val="100000"/>
              </a:lnSpc>
              <a:buFont typeface="Arial" panose="020B0604020202020204" pitchFamily="34" charset="0"/>
              <a:buChar char="•"/>
            </a:pPr>
            <a:r>
              <a:rPr lang="en-AU" sz="1800" dirty="0">
                <a:solidFill>
                  <a:srgbClr val="53565A"/>
                </a:solidFill>
              </a:rPr>
              <a:t>School’s strategic plan </a:t>
            </a:r>
          </a:p>
          <a:p>
            <a:pPr marL="342900" indent="-342900">
              <a:lnSpc>
                <a:spcPct val="100000"/>
              </a:lnSpc>
              <a:buFont typeface="Arial" panose="020B0604020202020204" pitchFamily="34" charset="0"/>
              <a:buChar char="•"/>
            </a:pPr>
            <a:endParaRPr lang="en-AU" sz="1800" dirty="0">
              <a:solidFill>
                <a:srgbClr val="53565A"/>
              </a:solidFill>
            </a:endParaRPr>
          </a:p>
          <a:p>
            <a:pPr marL="342900" indent="-342900">
              <a:lnSpc>
                <a:spcPct val="100000"/>
              </a:lnSpc>
              <a:buFont typeface="Arial" panose="020B0604020202020204" pitchFamily="34" charset="0"/>
              <a:buChar char="•"/>
            </a:pPr>
            <a:r>
              <a:rPr lang="en-AU" sz="1800" dirty="0">
                <a:solidFill>
                  <a:srgbClr val="53565A"/>
                </a:solidFill>
              </a:rPr>
              <a:t>School’s business plan certified by a qualified accountant:</a:t>
            </a:r>
          </a:p>
          <a:p>
            <a:pPr marL="723900" indent="-342900">
              <a:lnSpc>
                <a:spcPct val="100000"/>
              </a:lnSpc>
              <a:spcAft>
                <a:spcPts val="300"/>
              </a:spcAft>
              <a:buFont typeface="Arial" panose="020B0604020202020204" pitchFamily="34" charset="0"/>
              <a:buChar char="–"/>
            </a:pPr>
            <a:r>
              <a:rPr lang="en-AU" sz="1800" dirty="0">
                <a:solidFill>
                  <a:srgbClr val="53565A"/>
                </a:solidFill>
              </a:rPr>
              <a:t>enrolment estimates and assumptions</a:t>
            </a:r>
          </a:p>
          <a:p>
            <a:pPr marL="723900" indent="-342900">
              <a:lnSpc>
                <a:spcPct val="100000"/>
              </a:lnSpc>
              <a:spcAft>
                <a:spcPts val="300"/>
              </a:spcAft>
              <a:buFont typeface="Arial" panose="020B0604020202020204" pitchFamily="34" charset="0"/>
              <a:buChar char="–"/>
            </a:pPr>
            <a:r>
              <a:rPr lang="en-AU" sz="1800" dirty="0">
                <a:solidFill>
                  <a:srgbClr val="53565A"/>
                </a:solidFill>
              </a:rPr>
              <a:t>the Direct Measure of Income (DMI) score for the school, or the equivalent thereof, if the Commonwealth Department of Education cannot calculate a DMI score for the school </a:t>
            </a:r>
          </a:p>
          <a:p>
            <a:pPr marL="723900" indent="-342900">
              <a:lnSpc>
                <a:spcPct val="100000"/>
              </a:lnSpc>
              <a:spcAft>
                <a:spcPts val="300"/>
              </a:spcAft>
              <a:buFont typeface="Arial" panose="020B0604020202020204" pitchFamily="34" charset="0"/>
              <a:buChar char="–"/>
            </a:pPr>
            <a:r>
              <a:rPr lang="en-AU" sz="1800" dirty="0">
                <a:solidFill>
                  <a:srgbClr val="53565A"/>
                </a:solidFill>
              </a:rPr>
              <a:t>estimated funding and five year financial forecasts</a:t>
            </a:r>
          </a:p>
        </p:txBody>
      </p:sp>
    </p:spTree>
    <p:extLst>
      <p:ext uri="{BB962C8B-B14F-4D97-AF65-F5344CB8AC3E}">
        <p14:creationId xmlns:p14="http://schemas.microsoft.com/office/powerpoint/2010/main" val="2502209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32656"/>
            <a:ext cx="10984036" cy="1325563"/>
          </a:xfrm>
        </p:spPr>
        <p:txBody>
          <a:bodyPr/>
          <a:lstStyle/>
          <a:p>
            <a:r>
              <a:rPr lang="en-AU" dirty="0">
                <a:solidFill>
                  <a:schemeClr val="tx1"/>
                </a:solidFill>
              </a:rPr>
              <a:t>School must be not-for-profit</a:t>
            </a:r>
          </a:p>
        </p:txBody>
      </p:sp>
      <p:sp>
        <p:nvSpPr>
          <p:cNvPr id="3" name="Content Placeholder 2"/>
          <p:cNvSpPr>
            <a:spLocks noGrp="1"/>
          </p:cNvSpPr>
          <p:nvPr>
            <p:ph sz="half" idx="1"/>
          </p:nvPr>
        </p:nvSpPr>
        <p:spPr>
          <a:xfrm>
            <a:off x="609600" y="1988840"/>
            <a:ext cx="5486400" cy="4103712"/>
          </a:xfrm>
        </p:spPr>
        <p:txBody>
          <a:bodyPr>
            <a:normAutofit/>
          </a:bodyPr>
          <a:lstStyle/>
          <a:p>
            <a:pPr>
              <a:lnSpc>
                <a:spcPct val="100000"/>
              </a:lnSpc>
            </a:pPr>
            <a:r>
              <a:rPr lang="en-AU" sz="1800" dirty="0">
                <a:solidFill>
                  <a:srgbClr val="53565A"/>
                </a:solidFill>
                <a:latin typeface="+mn-lt"/>
              </a:rPr>
              <a:t>Minimum standard in Education and Training Reform Regulations, clause 17 of Schedule 4:</a:t>
            </a:r>
          </a:p>
          <a:p>
            <a:pPr marL="457200" indent="-457200">
              <a:lnSpc>
                <a:spcPct val="100000"/>
              </a:lnSpc>
              <a:buAutoNum type="arabicParenBoth"/>
            </a:pPr>
            <a:r>
              <a:rPr lang="en-AU" sz="1800" dirty="0">
                <a:solidFill>
                  <a:srgbClr val="53565A"/>
                </a:solidFill>
                <a:latin typeface="+mn-lt"/>
              </a:rPr>
              <a:t>A registered school must be a not-for-profit school.</a:t>
            </a:r>
          </a:p>
          <a:p>
            <a:pPr marL="457200" indent="-457200">
              <a:lnSpc>
                <a:spcPct val="100000"/>
              </a:lnSpc>
              <a:buAutoNum type="arabicParenBoth"/>
            </a:pPr>
            <a:r>
              <a:rPr lang="en-AU" sz="1800" dirty="0">
                <a:solidFill>
                  <a:srgbClr val="53565A"/>
                </a:solidFill>
                <a:latin typeface="+mn-lt"/>
              </a:rPr>
              <a:t>The proprietor of a registered school must have sufficient controls in place to ensure that school property and assets are not distributed or used for the profit or gain of another person or entity. </a:t>
            </a:r>
          </a:p>
          <a:p>
            <a:pPr marL="457200" indent="-457200">
              <a:lnSpc>
                <a:spcPct val="100000"/>
              </a:lnSpc>
              <a:buAutoNum type="arabicParenBoth"/>
            </a:pPr>
            <a:endParaRPr lang="en-AU" sz="1800" dirty="0">
              <a:solidFill>
                <a:srgbClr val="53565A"/>
              </a:solidFill>
              <a:latin typeface="+mn-lt"/>
            </a:endParaRPr>
          </a:p>
          <a:p>
            <a:pPr>
              <a:lnSpc>
                <a:spcPct val="100000"/>
              </a:lnSpc>
            </a:pPr>
            <a:r>
              <a:rPr lang="en-AU" sz="1800" dirty="0">
                <a:solidFill>
                  <a:srgbClr val="53565A"/>
                </a:solidFill>
                <a:latin typeface="+mn-lt"/>
              </a:rPr>
              <a:t>The not-for-profit (NFP) standard regulated by the VRQA is different to the NFP standard regulated by the </a:t>
            </a:r>
            <a:r>
              <a:rPr lang="en-AU" sz="1800" b="0" i="0" dirty="0">
                <a:solidFill>
                  <a:srgbClr val="53565A"/>
                </a:solidFill>
                <a:effectLst/>
                <a:latin typeface="+mn-lt"/>
              </a:rPr>
              <a:t> Australian Charities and Not-for-profits Commission (</a:t>
            </a:r>
            <a:r>
              <a:rPr lang="en-AU" sz="1800" dirty="0">
                <a:solidFill>
                  <a:srgbClr val="53565A"/>
                </a:solidFill>
                <a:latin typeface="+mn-lt"/>
              </a:rPr>
              <a:t>ACNC)</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23</a:t>
            </a:fld>
            <a:endParaRPr lang="en-AU" sz="1050" dirty="0">
              <a:latin typeface="Arial" charset="0"/>
              <a:ea typeface="Arial" charset="0"/>
              <a:cs typeface="Arial" charset="0"/>
            </a:endParaRPr>
          </a:p>
        </p:txBody>
      </p:sp>
      <p:pic>
        <p:nvPicPr>
          <p:cNvPr id="5" name="Picture 4">
            <a:extLst>
              <a:ext uri="{FF2B5EF4-FFF2-40B4-BE49-F238E27FC236}">
                <a16:creationId xmlns:a16="http://schemas.microsoft.com/office/drawing/2014/main" id="{B76BE694-D46D-40AC-9E2C-2D8669C41D36}"/>
              </a:ext>
            </a:extLst>
          </p:cNvPr>
          <p:cNvPicPr>
            <a:picLocks noChangeAspect="1"/>
          </p:cNvPicPr>
          <p:nvPr/>
        </p:nvPicPr>
        <p:blipFill rotWithShape="1">
          <a:blip r:embed="rId3"/>
          <a:srcRect l="13165" r="13797" b="1670"/>
          <a:stretch/>
        </p:blipFill>
        <p:spPr>
          <a:xfrm flipH="1">
            <a:off x="6600056" y="1623128"/>
            <a:ext cx="5264889" cy="4745005"/>
          </a:xfrm>
          <a:prstGeom prst="rect">
            <a:avLst/>
          </a:prstGeom>
        </p:spPr>
      </p:pic>
    </p:spTree>
    <p:extLst>
      <p:ext uri="{BB962C8B-B14F-4D97-AF65-F5344CB8AC3E}">
        <p14:creationId xmlns:p14="http://schemas.microsoft.com/office/powerpoint/2010/main" val="3340302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32656"/>
            <a:ext cx="10984036" cy="1325563"/>
          </a:xfrm>
        </p:spPr>
        <p:txBody>
          <a:bodyPr/>
          <a:lstStyle/>
          <a:p>
            <a:r>
              <a:rPr lang="en-AU" dirty="0">
                <a:solidFill>
                  <a:schemeClr val="tx1"/>
                </a:solidFill>
              </a:rPr>
              <a:t>Regulation 7: What is a not-for-profit school? </a:t>
            </a:r>
            <a:endParaRPr lang="en-AU" dirty="0"/>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24</a:t>
            </a:fld>
            <a:endParaRPr lang="en-AU" sz="1050" dirty="0">
              <a:latin typeface="Arial" charset="0"/>
              <a:ea typeface="Arial" charset="0"/>
              <a:cs typeface="Arial" charset="0"/>
            </a:endParaRPr>
          </a:p>
        </p:txBody>
      </p:sp>
      <p:sp>
        <p:nvSpPr>
          <p:cNvPr id="7" name="Content Placeholder 2">
            <a:extLst>
              <a:ext uri="{FF2B5EF4-FFF2-40B4-BE49-F238E27FC236}">
                <a16:creationId xmlns:a16="http://schemas.microsoft.com/office/drawing/2014/main" id="{EBAB17C4-1C29-C08D-CD02-6DACC1A20264}"/>
              </a:ext>
            </a:extLst>
          </p:cNvPr>
          <p:cNvSpPr>
            <a:spLocks noGrp="1"/>
          </p:cNvSpPr>
          <p:nvPr>
            <p:ph sz="half" idx="1"/>
          </p:nvPr>
        </p:nvSpPr>
        <p:spPr>
          <a:xfrm>
            <a:off x="609600" y="1963862"/>
            <a:ext cx="10972800" cy="4392489"/>
          </a:xfrm>
        </p:spPr>
        <p:txBody>
          <a:bodyPr numCol="2">
            <a:normAutofit/>
          </a:bodyPr>
          <a:lstStyle/>
          <a:p>
            <a:pPr>
              <a:lnSpc>
                <a:spcPct val="100000"/>
              </a:lnSpc>
            </a:pPr>
            <a:r>
              <a:rPr lang="en-AU" sz="1800" dirty="0">
                <a:solidFill>
                  <a:srgbClr val="53565A"/>
                </a:solidFill>
              </a:rPr>
              <a:t>A not-for-profit school must satisfy </a:t>
            </a:r>
            <a:r>
              <a:rPr lang="en-AU" sz="1800" b="1" dirty="0">
                <a:solidFill>
                  <a:srgbClr val="53565A"/>
                </a:solidFill>
              </a:rPr>
              <a:t>all</a:t>
            </a:r>
            <a:r>
              <a:rPr lang="en-AU" sz="1800" dirty="0">
                <a:solidFill>
                  <a:srgbClr val="53565A"/>
                </a:solidFill>
              </a:rPr>
              <a:t> the following criteria:</a:t>
            </a:r>
          </a:p>
          <a:p>
            <a:pPr marL="457200" lvl="0" indent="-457200">
              <a:lnSpc>
                <a:spcPct val="100000"/>
              </a:lnSpc>
              <a:buFont typeface="Arial" panose="020B0604020202020204" pitchFamily="34" charset="0"/>
              <a:buChar char="•"/>
            </a:pPr>
            <a:r>
              <a:rPr lang="en-AU" sz="1800" dirty="0">
                <a:solidFill>
                  <a:srgbClr val="53565A"/>
                </a:solidFill>
              </a:rPr>
              <a:t>the school is not established for the purpose of profit or gain</a:t>
            </a:r>
          </a:p>
          <a:p>
            <a:pPr marL="457200" lvl="0" indent="-457200">
              <a:lnSpc>
                <a:spcPct val="100000"/>
              </a:lnSpc>
              <a:buFont typeface="Arial" panose="020B0604020202020204" pitchFamily="34" charset="0"/>
              <a:buChar char="•"/>
            </a:pPr>
            <a:r>
              <a:rPr lang="en-AU" sz="1800" dirty="0">
                <a:solidFill>
                  <a:srgbClr val="53565A"/>
                </a:solidFill>
              </a:rPr>
              <a:t>the proprietor or governing body of the school does not conduct the school for their own or anyone else’s personal profit or gain</a:t>
            </a:r>
          </a:p>
          <a:p>
            <a:pPr marL="457200" lvl="0" indent="-457200">
              <a:lnSpc>
                <a:spcPct val="100000"/>
              </a:lnSpc>
              <a:buFont typeface="Arial" panose="020B0604020202020204" pitchFamily="34" charset="0"/>
              <a:buChar char="•"/>
            </a:pPr>
            <a:r>
              <a:rPr lang="en-AU" sz="1800" dirty="0">
                <a:solidFill>
                  <a:srgbClr val="53565A"/>
                </a:solidFill>
              </a:rPr>
              <a:t>no part of the profit or gain made in the conduct of the school may be distributed to any person or entity</a:t>
            </a:r>
          </a:p>
          <a:p>
            <a:pPr marL="457200" lvl="0" indent="-457200">
              <a:lnSpc>
                <a:spcPct val="100000"/>
              </a:lnSpc>
              <a:buFont typeface="Arial" panose="020B0604020202020204" pitchFamily="34" charset="0"/>
              <a:buChar char="•"/>
            </a:pPr>
            <a:r>
              <a:rPr lang="en-AU" sz="1800" dirty="0">
                <a:solidFill>
                  <a:srgbClr val="53565A"/>
                </a:solidFill>
              </a:rPr>
              <a:t>all money and property received by or for the school for the conduct of the school is applied solely towards the conduct of the school</a:t>
            </a:r>
          </a:p>
          <a:p>
            <a:pPr marL="457200" lvl="0" indent="-457200">
              <a:lnSpc>
                <a:spcPct val="100000"/>
              </a:lnSpc>
              <a:buFont typeface="Arial" panose="020B0604020202020204" pitchFamily="34" charset="0"/>
              <a:buChar char="•"/>
            </a:pPr>
            <a:endParaRPr lang="en-AU" sz="1800" dirty="0">
              <a:solidFill>
                <a:srgbClr val="53565A"/>
              </a:solidFill>
            </a:endParaRPr>
          </a:p>
          <a:p>
            <a:pPr marL="457200" lvl="0" indent="-457200">
              <a:lnSpc>
                <a:spcPct val="100000"/>
              </a:lnSpc>
              <a:buFont typeface="Arial" panose="020B0604020202020204" pitchFamily="34" charset="0"/>
              <a:buChar char="•"/>
            </a:pPr>
            <a:r>
              <a:rPr lang="en-AU" sz="1800" dirty="0">
                <a:solidFill>
                  <a:srgbClr val="53565A"/>
                </a:solidFill>
              </a:rPr>
              <a:t>no </a:t>
            </a:r>
            <a:r>
              <a:rPr lang="en-AU" sz="1800" b="1" dirty="0">
                <a:solidFill>
                  <a:srgbClr val="53565A"/>
                </a:solidFill>
              </a:rPr>
              <a:t>prohibited agreement or arrangement </a:t>
            </a:r>
            <a:r>
              <a:rPr lang="en-AU" sz="1800" dirty="0">
                <a:solidFill>
                  <a:srgbClr val="53565A"/>
                </a:solidFill>
              </a:rPr>
              <a:t>involving the school or the proprietor</a:t>
            </a:r>
          </a:p>
          <a:p>
            <a:pPr marL="457200" indent="-457200">
              <a:lnSpc>
                <a:spcPct val="100000"/>
              </a:lnSpc>
              <a:buFont typeface="Arial" panose="020B0604020202020204" pitchFamily="34" charset="0"/>
              <a:buChar char="•"/>
            </a:pPr>
            <a:r>
              <a:rPr lang="en-AU" sz="1800" dirty="0">
                <a:solidFill>
                  <a:srgbClr val="53565A"/>
                </a:solidFill>
              </a:rPr>
              <a:t>the school constitution or rules provides that if the school closes and is wound-up, any surplus assets after meeting debts or liabilities are:</a:t>
            </a:r>
          </a:p>
          <a:p>
            <a:pPr marL="996950" lvl="4" indent="-514350">
              <a:lnSpc>
                <a:spcPct val="100000"/>
              </a:lnSpc>
              <a:buClr>
                <a:schemeClr val="bg2"/>
              </a:buClr>
              <a:buSzPct val="100000"/>
              <a:buFont typeface="Arial" panose="020B0604020202020204" pitchFamily="34" charset="0"/>
              <a:buChar char="–"/>
            </a:pPr>
            <a:r>
              <a:rPr lang="en-AU" sz="1800" dirty="0"/>
              <a:t>used by the proprietor for another school or other not-for-profit purposes; or</a:t>
            </a:r>
          </a:p>
          <a:p>
            <a:pPr marL="996950" lvl="4" indent="-514350">
              <a:lnSpc>
                <a:spcPct val="100000"/>
              </a:lnSpc>
              <a:buClr>
                <a:schemeClr val="bg2"/>
              </a:buClr>
              <a:buSzPct val="100000"/>
              <a:buFont typeface="Arial" panose="020B0604020202020204" pitchFamily="34" charset="0"/>
              <a:buChar char="–"/>
            </a:pPr>
            <a:r>
              <a:rPr lang="en-AU" sz="1800" dirty="0"/>
              <a:t>given to another Australian not-for-profit entity to provide school education or similar purposes.</a:t>
            </a:r>
          </a:p>
          <a:p>
            <a:endParaRPr lang="en-AU" dirty="0"/>
          </a:p>
        </p:txBody>
      </p:sp>
    </p:spTree>
    <p:extLst>
      <p:ext uri="{BB962C8B-B14F-4D97-AF65-F5344CB8AC3E}">
        <p14:creationId xmlns:p14="http://schemas.microsoft.com/office/powerpoint/2010/main" val="2657795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332656"/>
            <a:ext cx="11252658" cy="1325563"/>
          </a:xfrm>
        </p:spPr>
        <p:txBody>
          <a:bodyPr/>
          <a:lstStyle/>
          <a:p>
            <a:r>
              <a:rPr lang="en-AU" dirty="0">
                <a:solidFill>
                  <a:schemeClr val="tx1"/>
                </a:solidFill>
              </a:rPr>
              <a:t>Regulation 5: Prohibited agreement or arrangement</a:t>
            </a:r>
          </a:p>
        </p:txBody>
      </p:sp>
      <p:sp>
        <p:nvSpPr>
          <p:cNvPr id="3" name="Content Placeholder 2"/>
          <p:cNvSpPr>
            <a:spLocks noGrp="1"/>
          </p:cNvSpPr>
          <p:nvPr>
            <p:ph sz="half" idx="1"/>
          </p:nvPr>
        </p:nvSpPr>
        <p:spPr>
          <a:xfrm>
            <a:off x="619305" y="1987342"/>
            <a:ext cx="10972800" cy="4103712"/>
          </a:xfrm>
        </p:spPr>
        <p:txBody>
          <a:bodyPr>
            <a:normAutofit/>
          </a:bodyPr>
          <a:lstStyle/>
          <a:p>
            <a:pPr marL="342900" indent="-342900">
              <a:lnSpc>
                <a:spcPct val="100000"/>
              </a:lnSpc>
              <a:buFont typeface="Arial" panose="020B0604020202020204" pitchFamily="34" charset="0"/>
              <a:buChar char="•"/>
            </a:pPr>
            <a:r>
              <a:rPr lang="en-AU" sz="1800" dirty="0">
                <a:solidFill>
                  <a:srgbClr val="53565A"/>
                </a:solidFill>
              </a:rPr>
              <a:t>Defined as an agreement or arrangement made between two or more of the following parties:</a:t>
            </a:r>
          </a:p>
          <a:p>
            <a:pPr marL="700088" indent="-342900">
              <a:lnSpc>
                <a:spcPct val="100000"/>
              </a:lnSpc>
              <a:buFont typeface="Arial" panose="020B0604020202020204" pitchFamily="34" charset="0"/>
              <a:buChar char="•"/>
            </a:pPr>
            <a:r>
              <a:rPr lang="en-AU" sz="1800" dirty="0">
                <a:solidFill>
                  <a:srgbClr val="53565A"/>
                </a:solidFill>
              </a:rPr>
              <a:t>the school</a:t>
            </a:r>
          </a:p>
          <a:p>
            <a:pPr marL="700088" indent="-342900">
              <a:lnSpc>
                <a:spcPct val="100000"/>
              </a:lnSpc>
              <a:buFont typeface="Arial" panose="020B0604020202020204" pitchFamily="34" charset="0"/>
              <a:buChar char="•"/>
            </a:pPr>
            <a:r>
              <a:rPr lang="en-AU" sz="1800" dirty="0">
                <a:solidFill>
                  <a:srgbClr val="53565A"/>
                </a:solidFill>
              </a:rPr>
              <a:t>the proprietor of the school</a:t>
            </a:r>
          </a:p>
          <a:p>
            <a:pPr marL="700088" indent="-342900">
              <a:lnSpc>
                <a:spcPct val="100000"/>
              </a:lnSpc>
              <a:buFont typeface="Arial" panose="020B0604020202020204" pitchFamily="34" charset="0"/>
              <a:buChar char="•"/>
            </a:pPr>
            <a:r>
              <a:rPr lang="en-AU" sz="1800" dirty="0">
                <a:solidFill>
                  <a:srgbClr val="53565A"/>
                </a:solidFill>
              </a:rPr>
              <a:t>another person or entity</a:t>
            </a:r>
          </a:p>
          <a:p>
            <a:pPr marL="700088" indent="-342900">
              <a:lnSpc>
                <a:spcPct val="100000"/>
              </a:lnSpc>
              <a:buFont typeface="Arial" panose="020B0604020202020204" pitchFamily="34" charset="0"/>
              <a:buChar char="•"/>
            </a:pPr>
            <a:r>
              <a:rPr lang="en-AU" sz="1800" dirty="0">
                <a:solidFill>
                  <a:srgbClr val="53565A"/>
                </a:solidFill>
              </a:rPr>
              <a:t>where the purpose of the agreement or arrangement:</a:t>
            </a:r>
          </a:p>
          <a:p>
            <a:pPr marL="1077913" lvl="4" indent="-358775">
              <a:lnSpc>
                <a:spcPct val="100000"/>
              </a:lnSpc>
              <a:buClr>
                <a:schemeClr val="bg2"/>
              </a:buClr>
              <a:buSzPct val="100000"/>
              <a:buFont typeface="Arial" panose="020B0604020202020204" pitchFamily="34" charset="0"/>
              <a:buChar char="–"/>
            </a:pPr>
            <a:r>
              <a:rPr lang="en-AU" dirty="0"/>
              <a:t>is to pay or divert profit or gain made in the conduct of the school to the proprietor or another person; or</a:t>
            </a:r>
          </a:p>
          <a:p>
            <a:pPr marL="1077913" lvl="4" indent="-358775">
              <a:lnSpc>
                <a:spcPct val="100000"/>
              </a:lnSpc>
              <a:buClr>
                <a:schemeClr val="bg2"/>
              </a:buClr>
              <a:buSzPct val="100000"/>
              <a:buFont typeface="Arial" panose="020B0604020202020204" pitchFamily="34" charset="0"/>
              <a:buChar char="–"/>
            </a:pPr>
            <a:r>
              <a:rPr lang="en-AU" sz="1800" dirty="0"/>
              <a:t>involves a prohibited payment by the school or the proprietor of the school to another person which is excessive or unconnected to the conduct of the school.</a:t>
            </a:r>
          </a:p>
          <a:p>
            <a:pPr lvl="4" indent="0">
              <a:lnSpc>
                <a:spcPct val="100000"/>
              </a:lnSpc>
              <a:buNone/>
            </a:pPr>
            <a:endParaRPr lang="en-AU" sz="1800" dirty="0"/>
          </a:p>
          <a:p>
            <a:pPr marL="342900" indent="-342900">
              <a:lnSpc>
                <a:spcPct val="100000"/>
              </a:lnSpc>
              <a:buFont typeface="Arial" panose="020B0604020202020204" pitchFamily="34" charset="0"/>
              <a:buChar char="•"/>
            </a:pPr>
            <a:r>
              <a:rPr lang="en-AU" sz="1800" dirty="0">
                <a:solidFill>
                  <a:srgbClr val="53565A"/>
                </a:solidFill>
              </a:rPr>
              <a:t>An agreement or payment made in good faith for goods or services provided to the school is not prohibited.</a:t>
            </a:r>
          </a:p>
          <a:p>
            <a:pPr marL="342900" indent="-34290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25</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3843209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32656"/>
            <a:ext cx="11449272" cy="1325563"/>
          </a:xfrm>
        </p:spPr>
        <p:txBody>
          <a:bodyPr/>
          <a:lstStyle/>
          <a:p>
            <a:r>
              <a:rPr lang="en-AU" dirty="0">
                <a:solidFill>
                  <a:schemeClr val="tx1"/>
                </a:solidFill>
              </a:rPr>
              <a:t>Examples of prohibited payments and arrangements</a:t>
            </a:r>
          </a:p>
        </p:txBody>
      </p:sp>
      <p:sp>
        <p:nvSpPr>
          <p:cNvPr id="3" name="Content Placeholder 2"/>
          <p:cNvSpPr>
            <a:spLocks noGrp="1"/>
          </p:cNvSpPr>
          <p:nvPr>
            <p:ph sz="half" idx="1"/>
          </p:nvPr>
        </p:nvSpPr>
        <p:spPr>
          <a:xfrm>
            <a:off x="566799" y="1955429"/>
            <a:ext cx="10670976" cy="4103712"/>
          </a:xfrm>
        </p:spPr>
        <p:txBody>
          <a:bodyPr>
            <a:normAutofit/>
          </a:bodyPr>
          <a:lstStyle/>
          <a:p>
            <a:pPr marL="342900" indent="-342900">
              <a:buFont typeface="Arial" panose="020B0604020202020204" pitchFamily="34" charset="0"/>
              <a:buChar char="•"/>
            </a:pPr>
            <a:r>
              <a:rPr lang="en-AU" sz="1800" dirty="0">
                <a:solidFill>
                  <a:srgbClr val="53565A"/>
                </a:solidFill>
              </a:rPr>
              <a:t>Payment of excessive fees, remuneration or other expenses to members of the school board.</a:t>
            </a:r>
          </a:p>
          <a:p>
            <a:pPr marL="342900" indent="-342900">
              <a:buFont typeface="Arial" panose="020B0604020202020204" pitchFamily="34" charset="0"/>
              <a:buChar char="•"/>
            </a:pPr>
            <a:r>
              <a:rPr lang="en-AU" sz="1800" dirty="0">
                <a:solidFill>
                  <a:srgbClr val="53565A"/>
                </a:solidFill>
              </a:rPr>
              <a:t>Excessive rents, fees, or other charges paid to another person (for example, landlord).</a:t>
            </a:r>
          </a:p>
          <a:p>
            <a:pPr marL="342900" indent="-342900">
              <a:buFont typeface="Arial" panose="020B0604020202020204" pitchFamily="34" charset="0"/>
              <a:buChar char="•"/>
            </a:pPr>
            <a:r>
              <a:rPr lang="en-AU" sz="1800" dirty="0">
                <a:solidFill>
                  <a:srgbClr val="53565A"/>
                </a:solidFill>
              </a:rPr>
              <a:t>School property or money used to make loans or guarantees for someone else’s benefit. </a:t>
            </a:r>
          </a:p>
          <a:p>
            <a:pPr marL="825500" lvl="4" indent="-342900">
              <a:buClr>
                <a:schemeClr val="bg2"/>
              </a:buClr>
              <a:buSzPct val="100000"/>
              <a:buFont typeface="Arial" panose="020B0604020202020204" pitchFamily="34" charset="0"/>
              <a:buChar char="–"/>
            </a:pPr>
            <a:r>
              <a:rPr lang="en-AU" sz="1800" dirty="0"/>
              <a:t>For example, a loan, security, or guarantee from the school’s proprietor to a third party. </a:t>
            </a:r>
          </a:p>
          <a:p>
            <a:pPr marL="342900" indent="-342900">
              <a:buFont typeface="Arial" panose="020B0604020202020204" pitchFamily="34" charset="0"/>
              <a:buChar char="•"/>
            </a:pPr>
            <a:r>
              <a:rPr lang="en-AU" sz="1800" dirty="0">
                <a:solidFill>
                  <a:srgbClr val="53565A"/>
                </a:solidFill>
              </a:rPr>
              <a:t>‘sham’ arrangements that have the effect of transferring payments from the school to the recipient for their own purpose or benefit, and which deliver no benefit or service to the school.</a:t>
            </a:r>
          </a:p>
          <a:p>
            <a:pPr marL="825500" lvl="4" indent="-342900">
              <a:buClr>
                <a:schemeClr val="bg2"/>
              </a:buClr>
              <a:buSzPct val="100000"/>
              <a:buFont typeface="Arial" panose="020B0604020202020204" pitchFamily="34" charset="0"/>
              <a:buChar char="–"/>
            </a:pPr>
            <a:r>
              <a:rPr lang="en-AU" sz="1800" dirty="0"/>
              <a:t>For example, the school’s proprietor pays to buy, rent, or improve property occupied by another person or another enterprise that is unconnected to the conduct of the school and does not benefit the school. </a:t>
            </a:r>
          </a:p>
          <a:p>
            <a:pPr marL="342900" indent="-342900">
              <a:buFont typeface="Arial" panose="020B0604020202020204" pitchFamily="34" charset="0"/>
              <a:buChar char="•"/>
            </a:pPr>
            <a:endParaRPr lang="en-AU" sz="1800" dirty="0">
              <a:solidFill>
                <a:srgbClr val="53565A"/>
              </a:solidFill>
            </a:endParaRPr>
          </a:p>
          <a:p>
            <a:r>
              <a:rPr lang="en-AU" b="1" dirty="0"/>
              <a:t>Prohibited arrangements and payments can be avoided when the school has effective arrangements to manage school assets and conflicts of interest.</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26</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1173694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99BFF-8A31-4ECB-A465-D5FE9254A7D4}"/>
              </a:ext>
            </a:extLst>
          </p:cNvPr>
          <p:cNvSpPr>
            <a:spLocks noGrp="1"/>
          </p:cNvSpPr>
          <p:nvPr>
            <p:ph type="title"/>
          </p:nvPr>
        </p:nvSpPr>
        <p:spPr>
          <a:xfrm>
            <a:off x="609600" y="332656"/>
            <a:ext cx="10984036" cy="1325563"/>
          </a:xfrm>
        </p:spPr>
        <p:txBody>
          <a:bodyPr/>
          <a:lstStyle/>
          <a:p>
            <a:r>
              <a:rPr lang="en-AU" dirty="0">
                <a:solidFill>
                  <a:schemeClr val="tx1"/>
                </a:solidFill>
              </a:rPr>
              <a:t>Early learning centres and school NFP status</a:t>
            </a:r>
          </a:p>
        </p:txBody>
      </p:sp>
      <p:sp>
        <p:nvSpPr>
          <p:cNvPr id="3" name="Content Placeholder 2">
            <a:extLst>
              <a:ext uri="{FF2B5EF4-FFF2-40B4-BE49-F238E27FC236}">
                <a16:creationId xmlns:a16="http://schemas.microsoft.com/office/drawing/2014/main" id="{51914F26-469D-46B2-86F2-8AC205E94F83}"/>
              </a:ext>
            </a:extLst>
          </p:cNvPr>
          <p:cNvSpPr>
            <a:spLocks noGrp="1"/>
          </p:cNvSpPr>
          <p:nvPr>
            <p:ph sz="half" idx="1"/>
          </p:nvPr>
        </p:nvSpPr>
        <p:spPr>
          <a:xfrm>
            <a:off x="609600" y="1976456"/>
            <a:ext cx="10972800" cy="4103712"/>
          </a:xfrm>
        </p:spPr>
        <p:txBody>
          <a:bodyPr>
            <a:normAutofit/>
          </a:bodyPr>
          <a:lstStyle/>
          <a:p>
            <a:pPr>
              <a:lnSpc>
                <a:spcPct val="100000"/>
              </a:lnSpc>
            </a:pPr>
            <a:r>
              <a:rPr lang="en-AU" sz="1800" dirty="0">
                <a:solidFill>
                  <a:srgbClr val="53565A"/>
                </a:solidFill>
              </a:rPr>
              <a:t>The school will not infringe the NFP rule where the proprietor of the school— </a:t>
            </a:r>
          </a:p>
          <a:p>
            <a:pPr marL="342900" indent="-342900">
              <a:lnSpc>
                <a:spcPct val="100000"/>
              </a:lnSpc>
              <a:buFont typeface="Arial" panose="020B0604020202020204" pitchFamily="34" charset="0"/>
              <a:buChar char="•"/>
            </a:pPr>
            <a:r>
              <a:rPr lang="en-AU" sz="1800" dirty="0">
                <a:solidFill>
                  <a:srgbClr val="53565A"/>
                </a:solidFill>
              </a:rPr>
              <a:t>uses money (other than government funding) or property of the school to conduct an early learning centre that is a feeder for enrolments to the school; or</a:t>
            </a:r>
          </a:p>
          <a:p>
            <a:pPr marL="342900" indent="-342900">
              <a:lnSpc>
                <a:spcPct val="100000"/>
              </a:lnSpc>
              <a:buFont typeface="Arial" panose="020B0604020202020204" pitchFamily="34" charset="0"/>
              <a:buChar char="•"/>
            </a:pPr>
            <a:r>
              <a:rPr lang="en-AU" sz="1800" dirty="0">
                <a:solidFill>
                  <a:srgbClr val="53565A"/>
                </a:solidFill>
              </a:rPr>
              <a:t>provides money (other than government funding) or property to a person or entity to conduct an early learning centre that is a feeder for enrolments to the school.</a:t>
            </a:r>
          </a:p>
          <a:p>
            <a:pPr>
              <a:lnSpc>
                <a:spcPct val="100000"/>
              </a:lnSpc>
            </a:pPr>
            <a:endParaRPr lang="en-AU" sz="1800" dirty="0">
              <a:solidFill>
                <a:srgbClr val="53565A"/>
              </a:solidFill>
            </a:endParaRPr>
          </a:p>
          <a:p>
            <a:pPr>
              <a:lnSpc>
                <a:spcPct val="100000"/>
              </a:lnSpc>
            </a:pPr>
            <a:r>
              <a:rPr lang="en-AU" sz="1800" dirty="0">
                <a:solidFill>
                  <a:srgbClr val="53565A"/>
                </a:solidFill>
              </a:rPr>
              <a:t>When a school cross-subsidises an Early Learning Centre (ELC), the minimum standard also requires the school to properly account for its ELC operations. </a:t>
            </a:r>
          </a:p>
          <a:p>
            <a:pPr>
              <a:lnSpc>
                <a:spcPct val="100000"/>
              </a:lnSpc>
            </a:pPr>
            <a:endParaRPr lang="en-AU" sz="1800" dirty="0">
              <a:solidFill>
                <a:srgbClr val="53565A"/>
              </a:solidFill>
            </a:endParaRPr>
          </a:p>
          <a:p>
            <a:pPr>
              <a:lnSpc>
                <a:spcPct val="100000"/>
              </a:lnSpc>
            </a:pPr>
            <a:r>
              <a:rPr lang="en-AU" sz="1800" dirty="0">
                <a:solidFill>
                  <a:srgbClr val="53565A"/>
                </a:solidFill>
              </a:rPr>
              <a:t>The particular documentary requirements are set out in the VRQA Guidelines. Separate bank accounts are not required.</a:t>
            </a:r>
          </a:p>
        </p:txBody>
      </p:sp>
      <p:sp>
        <p:nvSpPr>
          <p:cNvPr id="4" name="Slide Number Placeholder 3">
            <a:extLst>
              <a:ext uri="{FF2B5EF4-FFF2-40B4-BE49-F238E27FC236}">
                <a16:creationId xmlns:a16="http://schemas.microsoft.com/office/drawing/2014/main" id="{B13E4EF7-1487-4967-9240-10BC635970F3}"/>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27</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4064612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6738-100B-456B-B9E2-7168B9DC09CC}"/>
              </a:ext>
            </a:extLst>
          </p:cNvPr>
          <p:cNvSpPr>
            <a:spLocks noGrp="1"/>
          </p:cNvSpPr>
          <p:nvPr>
            <p:ph type="title"/>
          </p:nvPr>
        </p:nvSpPr>
        <p:spPr>
          <a:xfrm>
            <a:off x="551384" y="332656"/>
            <a:ext cx="10984036" cy="1325563"/>
          </a:xfrm>
        </p:spPr>
        <p:txBody>
          <a:bodyPr/>
          <a:lstStyle/>
          <a:p>
            <a:r>
              <a:rPr lang="en-AU" dirty="0">
                <a:solidFill>
                  <a:schemeClr val="tx1"/>
                </a:solidFill>
              </a:rPr>
              <a:t>Early Learning Centres – evidence requirements</a:t>
            </a:r>
          </a:p>
        </p:txBody>
      </p:sp>
      <p:sp>
        <p:nvSpPr>
          <p:cNvPr id="3" name="Content Placeholder 2">
            <a:extLst>
              <a:ext uri="{FF2B5EF4-FFF2-40B4-BE49-F238E27FC236}">
                <a16:creationId xmlns:a16="http://schemas.microsoft.com/office/drawing/2014/main" id="{CFB32C77-1458-444B-B4EE-332133CBC468}"/>
              </a:ext>
            </a:extLst>
          </p:cNvPr>
          <p:cNvSpPr>
            <a:spLocks noGrp="1"/>
          </p:cNvSpPr>
          <p:nvPr>
            <p:ph sz="half" idx="1"/>
          </p:nvPr>
        </p:nvSpPr>
        <p:spPr>
          <a:xfrm>
            <a:off x="609600" y="1955429"/>
            <a:ext cx="10972800" cy="4103712"/>
          </a:xfrm>
        </p:spPr>
        <p:txBody>
          <a:bodyPr>
            <a:normAutofit/>
          </a:bodyPr>
          <a:lstStyle/>
          <a:p>
            <a:pPr marL="342900" indent="-342900">
              <a:lnSpc>
                <a:spcPct val="100000"/>
              </a:lnSpc>
              <a:buFont typeface="Arial" panose="020B0604020202020204" pitchFamily="34" charset="0"/>
              <a:buChar char="•"/>
            </a:pPr>
            <a:r>
              <a:rPr lang="en-AU" sz="1800" dirty="0">
                <a:solidFill>
                  <a:srgbClr val="53565A"/>
                </a:solidFill>
              </a:rPr>
              <a:t>Schools operating or intending to operate an ELC can use school money or property (other than State or Commonwealth funding) to conduct the ELC.</a:t>
            </a:r>
          </a:p>
          <a:p>
            <a:pPr marL="342900" indent="-342900">
              <a:lnSpc>
                <a:spcPct val="100000"/>
              </a:lnSpc>
              <a:buFont typeface="Arial" panose="020B0604020202020204" pitchFamily="34" charset="0"/>
              <a:buChar char="•"/>
            </a:pPr>
            <a:r>
              <a:rPr lang="en-AU" sz="1800" dirty="0">
                <a:solidFill>
                  <a:srgbClr val="53565A"/>
                </a:solidFill>
              </a:rPr>
              <a:t>The ELC must be a feeder for the school.</a:t>
            </a:r>
          </a:p>
          <a:p>
            <a:pPr marL="342900" indent="-342900">
              <a:lnSpc>
                <a:spcPct val="100000"/>
              </a:lnSpc>
              <a:buFont typeface="Arial" panose="020B0604020202020204" pitchFamily="34" charset="0"/>
              <a:buChar char="•"/>
            </a:pPr>
            <a:r>
              <a:rPr lang="en-AU" sz="1800" dirty="0">
                <a:solidFill>
                  <a:srgbClr val="53565A"/>
                </a:solidFill>
              </a:rPr>
              <a:t>The ELC must be registered, not-for-profit and provide education and care to children in the year that is 2 years before grade 1 of school.</a:t>
            </a:r>
          </a:p>
          <a:p>
            <a:pPr marL="342900" indent="-342900">
              <a:lnSpc>
                <a:spcPct val="100000"/>
              </a:lnSpc>
              <a:buFont typeface="Arial" panose="020B0604020202020204" pitchFamily="34" charset="0"/>
              <a:buChar char="•"/>
            </a:pPr>
            <a:r>
              <a:rPr lang="en-AU" sz="1800" dirty="0">
                <a:solidFill>
                  <a:srgbClr val="53565A"/>
                </a:solidFill>
              </a:rPr>
              <a:t>There must be evidence of:</a:t>
            </a:r>
          </a:p>
          <a:p>
            <a:pPr marL="825500" lvl="4" indent="-342900">
              <a:lnSpc>
                <a:spcPct val="100000"/>
              </a:lnSpc>
              <a:buClr>
                <a:schemeClr val="bg2"/>
              </a:buClr>
              <a:buSzPct val="100000"/>
              <a:buFont typeface="Arial" panose="020B0604020202020204" pitchFamily="34" charset="0"/>
              <a:buChar char="–"/>
            </a:pPr>
            <a:r>
              <a:rPr lang="en-AU" sz="1800" dirty="0"/>
              <a:t>a published statement that explicitly states a proportion of funds raised or fees collected may be applied to the delivery of the school's ELC. Statement must published</a:t>
            </a:r>
          </a:p>
          <a:p>
            <a:pPr marL="825500" lvl="4" indent="-342900">
              <a:lnSpc>
                <a:spcPct val="100000"/>
              </a:lnSpc>
              <a:buClr>
                <a:schemeClr val="bg2"/>
              </a:buClr>
              <a:buSzPct val="100000"/>
              <a:buFont typeface="Arial" panose="020B0604020202020204" pitchFamily="34" charset="0"/>
              <a:buChar char="–"/>
            </a:pPr>
            <a:r>
              <a:rPr lang="en-AU" sz="1800" dirty="0"/>
              <a:t>separate financial records for the ELC with cross subsidisation clearly identifiable.</a:t>
            </a:r>
          </a:p>
          <a:p>
            <a:pPr marL="825500" lvl="4" indent="-342900">
              <a:lnSpc>
                <a:spcPct val="100000"/>
              </a:lnSpc>
              <a:buClr>
                <a:schemeClr val="bg2"/>
              </a:buClr>
              <a:buSzPct val="100000"/>
              <a:buFont typeface="Arial" panose="020B0604020202020204" pitchFamily="34" charset="0"/>
              <a:buChar char="–"/>
            </a:pPr>
            <a:r>
              <a:rPr lang="en-AU" sz="1800" dirty="0"/>
              <a:t>any loan arrangements for the purpose of constructing or maintaining ELC infrastructure or supporting the ELC.</a:t>
            </a:r>
          </a:p>
          <a:p>
            <a:pPr marL="342900" indent="-34290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BD5068A1-3434-4265-A8D2-449BF42F3402}"/>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28</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1796045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B8A4-25EE-077B-0756-E0BD466E01F1}"/>
              </a:ext>
            </a:extLst>
          </p:cNvPr>
          <p:cNvSpPr>
            <a:spLocks noGrp="1"/>
          </p:cNvSpPr>
          <p:nvPr>
            <p:ph type="title"/>
          </p:nvPr>
        </p:nvSpPr>
        <p:spPr>
          <a:xfrm>
            <a:off x="588694" y="332656"/>
            <a:ext cx="10984036" cy="1325563"/>
          </a:xfrm>
        </p:spPr>
        <p:txBody>
          <a:bodyPr/>
          <a:lstStyle/>
          <a:p>
            <a:r>
              <a:rPr lang="en-US" dirty="0">
                <a:solidFill>
                  <a:schemeClr val="tx1"/>
                </a:solidFill>
              </a:rPr>
              <a:t>NFP exemption for boarding schools</a:t>
            </a:r>
            <a:endParaRPr lang="en-AU" dirty="0">
              <a:solidFill>
                <a:schemeClr val="tx1"/>
              </a:solidFill>
            </a:endParaRPr>
          </a:p>
        </p:txBody>
      </p:sp>
      <p:sp>
        <p:nvSpPr>
          <p:cNvPr id="3" name="Content Placeholder 2">
            <a:extLst>
              <a:ext uri="{FF2B5EF4-FFF2-40B4-BE49-F238E27FC236}">
                <a16:creationId xmlns:a16="http://schemas.microsoft.com/office/drawing/2014/main" id="{5B16DC7A-7A38-4166-6A80-053BC62B64C5}"/>
              </a:ext>
            </a:extLst>
          </p:cNvPr>
          <p:cNvSpPr>
            <a:spLocks noGrp="1"/>
          </p:cNvSpPr>
          <p:nvPr>
            <p:ph sz="half" idx="1"/>
          </p:nvPr>
        </p:nvSpPr>
        <p:spPr>
          <a:xfrm>
            <a:off x="609600" y="1955429"/>
            <a:ext cx="10972800" cy="4103712"/>
          </a:xfrm>
        </p:spPr>
        <p:txBody>
          <a:bodyPr>
            <a:normAutofit/>
          </a:bodyPr>
          <a:lstStyle/>
          <a:p>
            <a:pPr>
              <a:lnSpc>
                <a:spcPct val="110000"/>
              </a:lnSpc>
            </a:pPr>
            <a:r>
              <a:rPr lang="en-AU" sz="1800" dirty="0">
                <a:solidFill>
                  <a:srgbClr val="53565A"/>
                </a:solidFill>
              </a:rPr>
              <a:t>The school will not infringe the NFP rule where the proprietor of the school provides money (other than government funding) or property of the school to a person to provide school boarding services at a school boarding premises to students who are enrolled or attending that school, and where those services are not provided for the purposes of profit or gain.</a:t>
            </a:r>
          </a:p>
          <a:p>
            <a:pPr>
              <a:lnSpc>
                <a:spcPct val="110000"/>
              </a:lnSpc>
            </a:pPr>
            <a:endParaRPr lang="en-AU" sz="1800" dirty="0">
              <a:solidFill>
                <a:srgbClr val="53565A"/>
              </a:solidFill>
            </a:endParaRPr>
          </a:p>
          <a:p>
            <a:pPr>
              <a:lnSpc>
                <a:spcPct val="110000"/>
              </a:lnSpc>
            </a:pPr>
            <a:r>
              <a:rPr lang="en-AU" sz="1800" dirty="0">
                <a:solidFill>
                  <a:srgbClr val="53565A"/>
                </a:solidFill>
              </a:rPr>
              <a:t>In the above circumstances, a </a:t>
            </a:r>
            <a:r>
              <a:rPr lang="en-AU" sz="1800" b="1" dirty="0">
                <a:solidFill>
                  <a:srgbClr val="53565A"/>
                </a:solidFill>
              </a:rPr>
              <a:t>prohibited agreement or arrangement </a:t>
            </a:r>
            <a:r>
              <a:rPr lang="en-AU" sz="1800" dirty="0">
                <a:solidFill>
                  <a:srgbClr val="53565A"/>
                </a:solidFill>
              </a:rPr>
              <a:t>does not occur.</a:t>
            </a:r>
          </a:p>
          <a:p>
            <a:pPr>
              <a:lnSpc>
                <a:spcPct val="110000"/>
              </a:lnSpc>
            </a:pPr>
            <a:endParaRPr lang="en-AU" sz="1800" dirty="0">
              <a:solidFill>
                <a:srgbClr val="53565A"/>
              </a:solidFill>
            </a:endParaRPr>
          </a:p>
          <a:p>
            <a:pPr>
              <a:lnSpc>
                <a:spcPct val="110000"/>
              </a:lnSpc>
            </a:pPr>
            <a:r>
              <a:rPr lang="en-AU" sz="1800" dirty="0">
                <a:solidFill>
                  <a:srgbClr val="53565A"/>
                </a:solidFill>
              </a:rPr>
              <a:t>Schedule 4A of the Education and Training Reform Regulations 2017 sets out the Minimum Standards, and the VRQA Guidelines relating to SBP set out the evidentiary requirements.</a:t>
            </a:r>
          </a:p>
          <a:p>
            <a:endParaRPr lang="en-AU" dirty="0"/>
          </a:p>
        </p:txBody>
      </p:sp>
      <p:sp>
        <p:nvSpPr>
          <p:cNvPr id="4" name="Slide Number Placeholder 3">
            <a:extLst>
              <a:ext uri="{FF2B5EF4-FFF2-40B4-BE49-F238E27FC236}">
                <a16:creationId xmlns:a16="http://schemas.microsoft.com/office/drawing/2014/main" id="{42437B65-10EF-AFBE-B3F6-3AC2F69998D7}"/>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29</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2890767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294947-E716-D321-1DE4-0933509F22DE}"/>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3</a:t>
            </a:fld>
            <a:endParaRPr lang="en-AU" sz="1050" dirty="0">
              <a:latin typeface="Arial" charset="0"/>
              <a:ea typeface="Arial" charset="0"/>
              <a:cs typeface="Arial" charset="0"/>
            </a:endParaRPr>
          </a:p>
        </p:txBody>
      </p:sp>
      <p:sp>
        <p:nvSpPr>
          <p:cNvPr id="5" name="Title 5">
            <a:extLst>
              <a:ext uri="{FF2B5EF4-FFF2-40B4-BE49-F238E27FC236}">
                <a16:creationId xmlns:a16="http://schemas.microsoft.com/office/drawing/2014/main" id="{F5521696-9B73-516B-4CFF-4503112D7435}"/>
              </a:ext>
            </a:extLst>
          </p:cNvPr>
          <p:cNvSpPr txBox="1">
            <a:spLocks/>
          </p:cNvSpPr>
          <p:nvPr/>
        </p:nvSpPr>
        <p:spPr>
          <a:xfrm>
            <a:off x="571970" y="317931"/>
            <a:ext cx="109840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chemeClr val="bg1"/>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solidFill>
                  <a:schemeClr val="tx1"/>
                </a:solidFill>
              </a:rPr>
              <a:t>Acknowledgment of Traditional Owners</a:t>
            </a:r>
          </a:p>
        </p:txBody>
      </p:sp>
      <p:sp>
        <p:nvSpPr>
          <p:cNvPr id="6" name="Content Placeholder 6">
            <a:extLst>
              <a:ext uri="{FF2B5EF4-FFF2-40B4-BE49-F238E27FC236}">
                <a16:creationId xmlns:a16="http://schemas.microsoft.com/office/drawing/2014/main" id="{CA39F0ED-4786-D41C-9AC1-D5814AFA8A9C}"/>
              </a:ext>
            </a:extLst>
          </p:cNvPr>
          <p:cNvSpPr txBox="1">
            <a:spLocks/>
          </p:cNvSpPr>
          <p:nvPr/>
        </p:nvSpPr>
        <p:spPr>
          <a:xfrm>
            <a:off x="607062" y="1948066"/>
            <a:ext cx="8150696" cy="4103712"/>
          </a:xfrm>
          <a:prstGeom prst="rect">
            <a:avLst/>
          </a:prstGeom>
        </p:spPr>
        <p:txBody>
          <a:bodyPr vert="horz" lIns="91440" tIns="45720" rIns="91440" bIns="45720" numCol="1" spcCol="180000" rtlCol="0">
            <a:normAutofit/>
          </a:bodyPr>
          <a:lstStyle>
            <a:lvl1pPr marL="0" indent="0" algn="l" defTabSz="914400" rtl="0" eaLnBrk="1" latinLnBrk="0" hangingPunct="1">
              <a:lnSpc>
                <a:spcPct val="90000"/>
              </a:lnSpc>
              <a:spcBef>
                <a:spcPts val="0"/>
              </a:spcBef>
              <a:spcAft>
                <a:spcPts val="600"/>
              </a:spcAft>
              <a:buFontTx/>
              <a:buNone/>
              <a:defRPr sz="2000" kern="1200">
                <a:solidFill>
                  <a:srgbClr val="103D64"/>
                </a:solidFill>
                <a:latin typeface="Arial" charset="0"/>
                <a:ea typeface="Arial" charset="0"/>
                <a:cs typeface="Arial" charset="0"/>
              </a:defRPr>
            </a:lvl1pPr>
            <a:lvl2pPr marL="0" indent="0" algn="l" defTabSz="914400" rtl="0" eaLnBrk="1" latinLnBrk="0" hangingPunct="1">
              <a:lnSpc>
                <a:spcPct val="90000"/>
              </a:lnSpc>
              <a:spcBef>
                <a:spcPts val="100"/>
              </a:spcBef>
              <a:spcAft>
                <a:spcPts val="600"/>
              </a:spcAft>
              <a:buFontTx/>
              <a:buNone/>
              <a:tabLst/>
              <a:defRPr sz="1530" b="0" kern="1200">
                <a:solidFill>
                  <a:srgbClr val="53565A"/>
                </a:solidFill>
                <a:latin typeface="Arial" charset="0"/>
                <a:ea typeface="Arial" charset="0"/>
                <a:cs typeface="Arial" charset="0"/>
              </a:defRPr>
            </a:lvl2pPr>
            <a:lvl3pPr marL="0" indent="0" algn="l" defTabSz="914400" rtl="0" eaLnBrk="1" latinLnBrk="0" hangingPunct="1">
              <a:lnSpc>
                <a:spcPct val="90000"/>
              </a:lnSpc>
              <a:spcBef>
                <a:spcPts val="100"/>
              </a:spcBef>
              <a:spcAft>
                <a:spcPts val="0"/>
              </a:spcAft>
              <a:buFontTx/>
              <a:buNone/>
              <a:tabLst/>
              <a:defRPr sz="1530" b="1" kern="1200">
                <a:solidFill>
                  <a:srgbClr val="103D64"/>
                </a:solidFill>
                <a:latin typeface="Arial" charset="0"/>
                <a:ea typeface="Arial" charset="0"/>
                <a:cs typeface="Arial" charset="0"/>
              </a:defRPr>
            </a:lvl3pPr>
            <a:lvl4pPr marL="228600" indent="-228600" algn="l" defTabSz="914400" rtl="0" eaLnBrk="1" latinLnBrk="0" hangingPunct="1">
              <a:lnSpc>
                <a:spcPct val="90000"/>
              </a:lnSpc>
              <a:spcBef>
                <a:spcPts val="100"/>
              </a:spcBef>
              <a:spcAft>
                <a:spcPts val="400"/>
              </a:spcAft>
              <a:buSzPct val="80000"/>
              <a:buFont typeface="Arial" charset="0"/>
              <a:buChar char="•"/>
              <a:tabLst/>
              <a:defRPr sz="1530" kern="1200">
                <a:solidFill>
                  <a:srgbClr val="53565A"/>
                </a:solidFill>
                <a:latin typeface="Arial" charset="0"/>
                <a:ea typeface="Arial" charset="0"/>
                <a:cs typeface="Arial" charset="0"/>
              </a:defRPr>
            </a:lvl4pPr>
            <a:lvl5pPr marL="482600" indent="-266700" algn="l" defTabSz="914400" rtl="0" eaLnBrk="1" latinLnBrk="0" hangingPunct="1">
              <a:lnSpc>
                <a:spcPct val="90000"/>
              </a:lnSpc>
              <a:spcBef>
                <a:spcPts val="100"/>
              </a:spcBef>
              <a:spcAft>
                <a:spcPts val="400"/>
              </a:spcAft>
              <a:buSzPct val="80000"/>
              <a:buFont typeface="Arial" charset="0"/>
              <a:buChar char="•"/>
              <a:tabLst/>
              <a:defRPr sz="1530" kern="1200">
                <a:solidFill>
                  <a:srgbClr val="53565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AU" sz="2000" dirty="0">
                <a:latin typeface="Arial" panose="020B0604020202020204" pitchFamily="34" charset="0"/>
                <a:cs typeface="Arial" panose="020B0604020202020204" pitchFamily="34" charset="0"/>
              </a:rPr>
              <a:t>Our event today is being broadcast from the lands of the Wurundjeri people and I wish to acknowledge them as Traditional Owners.</a:t>
            </a:r>
          </a:p>
          <a:p>
            <a:pPr lvl="1"/>
            <a:endParaRPr lang="en-AU" sz="2000" dirty="0">
              <a:latin typeface="Arial" panose="020B0604020202020204" pitchFamily="34" charset="0"/>
              <a:cs typeface="Arial" panose="020B0604020202020204" pitchFamily="34" charset="0"/>
            </a:endParaRPr>
          </a:p>
          <a:p>
            <a:pPr lvl="1"/>
            <a:r>
              <a:rPr lang="en-AU" sz="2000" dirty="0">
                <a:latin typeface="Arial" panose="020B0604020202020204" pitchFamily="34" charset="0"/>
                <a:cs typeface="Arial" panose="020B0604020202020204" pitchFamily="34" charset="0"/>
              </a:rPr>
              <a:t>I pay my respects to their Elders, past and present, and Aboriginal Elders of other communities who may be here today.</a:t>
            </a:r>
            <a:endParaRPr lang="en-US" sz="2000" dirty="0">
              <a:latin typeface="Arial" panose="020B0604020202020204" pitchFamily="34" charset="0"/>
              <a:cs typeface="Arial" panose="020B0604020202020204" pitchFamily="34" charset="0"/>
            </a:endParaRPr>
          </a:p>
          <a:p>
            <a:endParaRPr lang="en-AU" dirty="0"/>
          </a:p>
        </p:txBody>
      </p:sp>
    </p:spTree>
    <p:extLst>
      <p:ext uri="{BB962C8B-B14F-4D97-AF65-F5344CB8AC3E}">
        <p14:creationId xmlns:p14="http://schemas.microsoft.com/office/powerpoint/2010/main" val="1476383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32656"/>
            <a:ext cx="10984036" cy="1325563"/>
          </a:xfrm>
        </p:spPr>
        <p:txBody>
          <a:bodyPr/>
          <a:lstStyle/>
          <a:p>
            <a:r>
              <a:rPr lang="en-AU" dirty="0">
                <a:solidFill>
                  <a:schemeClr val="tx1"/>
                </a:solidFill>
              </a:rPr>
              <a:t>Guidelines about NFP requirements</a:t>
            </a:r>
            <a:endParaRPr lang="en-AU" dirty="0"/>
          </a:p>
        </p:txBody>
      </p:sp>
      <p:sp>
        <p:nvSpPr>
          <p:cNvPr id="3" name="Content Placeholder 2"/>
          <p:cNvSpPr>
            <a:spLocks noGrp="1"/>
          </p:cNvSpPr>
          <p:nvPr>
            <p:ph sz="half" idx="1"/>
          </p:nvPr>
        </p:nvSpPr>
        <p:spPr>
          <a:xfrm>
            <a:off x="609600" y="1976456"/>
            <a:ext cx="5486400" cy="4103712"/>
          </a:xfrm>
        </p:spPr>
        <p:txBody>
          <a:bodyPr>
            <a:noAutofit/>
          </a:bodyPr>
          <a:lstStyle/>
          <a:p>
            <a:pPr marL="342900" indent="-342900">
              <a:lnSpc>
                <a:spcPct val="100000"/>
              </a:lnSpc>
              <a:buFont typeface="Arial" panose="020B0604020202020204" pitchFamily="34" charset="0"/>
              <a:buChar char="•"/>
            </a:pPr>
            <a:r>
              <a:rPr lang="en-AU" sz="1800" dirty="0">
                <a:solidFill>
                  <a:srgbClr val="53565A"/>
                </a:solidFill>
              </a:rPr>
              <a:t>Copies of </a:t>
            </a:r>
            <a:r>
              <a:rPr lang="en-AU" sz="1800" b="1" dirty="0">
                <a:solidFill>
                  <a:srgbClr val="53565A"/>
                </a:solidFill>
              </a:rPr>
              <a:t>executed</a:t>
            </a:r>
            <a:r>
              <a:rPr lang="en-AU" sz="1800" dirty="0">
                <a:solidFill>
                  <a:srgbClr val="53565A"/>
                </a:solidFill>
              </a:rPr>
              <a:t> or </a:t>
            </a:r>
            <a:r>
              <a:rPr lang="en-AU" sz="1800" b="1" dirty="0">
                <a:solidFill>
                  <a:srgbClr val="53565A"/>
                </a:solidFill>
              </a:rPr>
              <a:t>signed</a:t>
            </a:r>
            <a:r>
              <a:rPr lang="en-AU" sz="1800" dirty="0">
                <a:solidFill>
                  <a:srgbClr val="53565A"/>
                </a:solidFill>
              </a:rPr>
              <a:t> agreements, contracts, leases, or other transactions with related entities or affiliated entities or person (whether not-for-profit or for profit). </a:t>
            </a:r>
            <a:br>
              <a:rPr lang="en-AU" sz="1800" dirty="0">
                <a:solidFill>
                  <a:srgbClr val="53565A"/>
                </a:solidFill>
              </a:rPr>
            </a:br>
            <a:endParaRPr lang="en-AU" sz="1800" dirty="0">
              <a:solidFill>
                <a:srgbClr val="53565A"/>
              </a:solidFill>
            </a:endParaRPr>
          </a:p>
          <a:p>
            <a:pPr marL="342900" indent="-342900">
              <a:lnSpc>
                <a:spcPct val="100000"/>
              </a:lnSpc>
              <a:buFont typeface="Arial" panose="020B0604020202020204" pitchFamily="34" charset="0"/>
              <a:buChar char="•"/>
            </a:pPr>
            <a:r>
              <a:rPr lang="en-AU" sz="1800" dirty="0">
                <a:solidFill>
                  <a:srgbClr val="53565A"/>
                </a:solidFill>
              </a:rPr>
              <a:t>Loan agreements, guarantees, from third parties including related or affiliated entities or persons.</a:t>
            </a:r>
            <a:br>
              <a:rPr lang="en-AU" sz="1800" dirty="0">
                <a:solidFill>
                  <a:srgbClr val="53565A"/>
                </a:solidFill>
              </a:rPr>
            </a:br>
            <a:endParaRPr lang="en-AU" sz="1800" dirty="0">
              <a:solidFill>
                <a:srgbClr val="53565A"/>
              </a:solidFill>
            </a:endParaRPr>
          </a:p>
          <a:p>
            <a:pPr marL="342900" indent="-342900">
              <a:lnSpc>
                <a:spcPct val="100000"/>
              </a:lnSpc>
              <a:buFont typeface="Arial" panose="020B0604020202020204" pitchFamily="34" charset="0"/>
              <a:buChar char="•"/>
            </a:pPr>
            <a:r>
              <a:rPr lang="en-AU" sz="1800" dirty="0">
                <a:solidFill>
                  <a:srgbClr val="53565A"/>
                </a:solidFill>
              </a:rPr>
              <a:t>Details of the relationship between the school and related party or affiliated entity. </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30</a:t>
            </a:fld>
            <a:endParaRPr lang="en-AU" sz="1050" dirty="0">
              <a:latin typeface="Arial" charset="0"/>
              <a:ea typeface="Arial" charset="0"/>
              <a:cs typeface="Arial" charset="0"/>
            </a:endParaRPr>
          </a:p>
        </p:txBody>
      </p:sp>
      <p:pic>
        <p:nvPicPr>
          <p:cNvPr id="5" name="Picture 4">
            <a:extLst>
              <a:ext uri="{FF2B5EF4-FFF2-40B4-BE49-F238E27FC236}">
                <a16:creationId xmlns:a16="http://schemas.microsoft.com/office/drawing/2014/main" id="{C182E8D4-163C-4593-A02C-6553FC1A9EBF}"/>
              </a:ext>
            </a:extLst>
          </p:cNvPr>
          <p:cNvPicPr>
            <a:picLocks noChangeAspect="1"/>
          </p:cNvPicPr>
          <p:nvPr/>
        </p:nvPicPr>
        <p:blipFill rotWithShape="1">
          <a:blip r:embed="rId3"/>
          <a:srcRect l="13981" r="13980" b="2762"/>
          <a:stretch/>
        </p:blipFill>
        <p:spPr>
          <a:xfrm>
            <a:off x="6442592" y="1658218"/>
            <a:ext cx="5438512" cy="4867125"/>
          </a:xfrm>
          <a:prstGeom prst="rect">
            <a:avLst/>
          </a:prstGeom>
        </p:spPr>
      </p:pic>
    </p:spTree>
    <p:extLst>
      <p:ext uri="{BB962C8B-B14F-4D97-AF65-F5344CB8AC3E}">
        <p14:creationId xmlns:p14="http://schemas.microsoft.com/office/powerpoint/2010/main" val="1483274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CFBC8-EBC1-4F74-828B-F484BE330DA1}"/>
              </a:ext>
            </a:extLst>
          </p:cNvPr>
          <p:cNvSpPr>
            <a:spLocks noGrp="1"/>
          </p:cNvSpPr>
          <p:nvPr>
            <p:ph type="title"/>
          </p:nvPr>
        </p:nvSpPr>
        <p:spPr>
          <a:xfrm>
            <a:off x="593913" y="332656"/>
            <a:ext cx="10984036" cy="1325563"/>
          </a:xfrm>
        </p:spPr>
        <p:txBody>
          <a:bodyPr vert="horz" lIns="91440" tIns="45720" rIns="91440" bIns="45720" rtlCol="0" anchor="ctr">
            <a:normAutofit/>
          </a:bodyPr>
          <a:lstStyle/>
          <a:p>
            <a:r>
              <a:rPr lang="en-US" b="1" kern="1200" dirty="0">
                <a:solidFill>
                  <a:schemeClr val="tx1"/>
                </a:solidFill>
                <a:latin typeface="Arial" charset="0"/>
                <a:ea typeface="Arial" charset="0"/>
                <a:cs typeface="Arial" charset="0"/>
              </a:rPr>
              <a:t>Some common issues</a:t>
            </a:r>
          </a:p>
        </p:txBody>
      </p:sp>
      <p:sp>
        <p:nvSpPr>
          <p:cNvPr id="5" name="Content Placeholder 4">
            <a:extLst>
              <a:ext uri="{FF2B5EF4-FFF2-40B4-BE49-F238E27FC236}">
                <a16:creationId xmlns:a16="http://schemas.microsoft.com/office/drawing/2014/main" id="{B35DB180-FD10-4B62-AD55-7E7282493AF7}"/>
              </a:ext>
            </a:extLst>
          </p:cNvPr>
          <p:cNvSpPr>
            <a:spLocks noGrp="1"/>
          </p:cNvSpPr>
          <p:nvPr>
            <p:ph sz="half" idx="1"/>
          </p:nvPr>
        </p:nvSpPr>
        <p:spPr>
          <a:xfrm>
            <a:off x="609600" y="1944806"/>
            <a:ext cx="10814992" cy="4292507"/>
          </a:xfrm>
        </p:spPr>
        <p:txBody>
          <a:bodyPr>
            <a:normAutofit/>
          </a:bodyPr>
          <a:lstStyle/>
          <a:p>
            <a:pPr marL="342900" indent="-342900">
              <a:lnSpc>
                <a:spcPct val="100000"/>
              </a:lnSpc>
              <a:spcAft>
                <a:spcPts val="600"/>
              </a:spcAft>
              <a:buFont typeface="Arial" panose="020B0604020202020204" pitchFamily="34" charset="0"/>
              <a:buChar char="•"/>
            </a:pPr>
            <a:r>
              <a:rPr lang="en-US" sz="1800" dirty="0">
                <a:solidFill>
                  <a:srgbClr val="53565A"/>
                </a:solidFill>
                <a:latin typeface="Arial" charset="0"/>
                <a:cs typeface="Arial" charset="0"/>
              </a:rPr>
              <a:t>Are the objects/purpose in the Constitution fit for purpose?</a:t>
            </a:r>
          </a:p>
          <a:p>
            <a:pPr marL="342900" indent="-342900">
              <a:lnSpc>
                <a:spcPct val="100000"/>
              </a:lnSpc>
              <a:spcAft>
                <a:spcPts val="600"/>
              </a:spcAft>
              <a:buFont typeface="Arial" panose="020B0604020202020204" pitchFamily="34" charset="0"/>
              <a:buChar char="•"/>
            </a:pPr>
            <a:r>
              <a:rPr lang="en-US" sz="1800" dirty="0">
                <a:solidFill>
                  <a:srgbClr val="53565A"/>
                </a:solidFill>
                <a:latin typeface="Arial" charset="0"/>
                <a:cs typeface="Arial" charset="0"/>
              </a:rPr>
              <a:t>ACNC registration  </a:t>
            </a:r>
          </a:p>
          <a:p>
            <a:pPr marL="342900" indent="-342900">
              <a:lnSpc>
                <a:spcPct val="100000"/>
              </a:lnSpc>
              <a:spcAft>
                <a:spcPts val="600"/>
              </a:spcAft>
              <a:buFont typeface="Arial" panose="020B0604020202020204" pitchFamily="34" charset="0"/>
              <a:buChar char="•"/>
            </a:pPr>
            <a:r>
              <a:rPr lang="en-US" sz="1800" dirty="0">
                <a:solidFill>
                  <a:srgbClr val="53565A"/>
                </a:solidFill>
                <a:latin typeface="Arial" charset="0"/>
                <a:cs typeface="Arial" charset="0"/>
              </a:rPr>
              <a:t>Documents being incomplete or in draft</a:t>
            </a:r>
            <a:endParaRPr lang="en-AU" sz="1800" dirty="0">
              <a:solidFill>
                <a:srgbClr val="53565A"/>
              </a:solidFill>
              <a:latin typeface="Arial" charset="0"/>
              <a:cs typeface="Arial" charset="0"/>
            </a:endParaRPr>
          </a:p>
          <a:p>
            <a:pPr marL="342900" indent="-342900">
              <a:lnSpc>
                <a:spcPct val="100000"/>
              </a:lnSpc>
              <a:spcAft>
                <a:spcPts val="600"/>
              </a:spcAft>
              <a:buFont typeface="Arial" panose="020B0604020202020204" pitchFamily="34" charset="0"/>
              <a:buChar char="•"/>
            </a:pPr>
            <a:r>
              <a:rPr lang="en-US" sz="1800" dirty="0">
                <a:solidFill>
                  <a:srgbClr val="53565A"/>
                </a:solidFill>
                <a:latin typeface="Arial" charset="0"/>
                <a:cs typeface="Arial" charset="0"/>
              </a:rPr>
              <a:t>Membership of governing body </a:t>
            </a:r>
          </a:p>
          <a:p>
            <a:pPr marL="342900" indent="-342900">
              <a:lnSpc>
                <a:spcPct val="100000"/>
              </a:lnSpc>
              <a:spcAft>
                <a:spcPts val="600"/>
              </a:spcAft>
              <a:buFont typeface="Arial" panose="020B0604020202020204" pitchFamily="34" charset="0"/>
              <a:buChar char="•"/>
            </a:pPr>
            <a:r>
              <a:rPr lang="en-US" sz="1800" dirty="0">
                <a:solidFill>
                  <a:srgbClr val="53565A"/>
                </a:solidFill>
                <a:latin typeface="Arial" charset="0"/>
                <a:cs typeface="Arial" charset="0"/>
              </a:rPr>
              <a:t>Identification and management of conflict of interest </a:t>
            </a:r>
          </a:p>
          <a:p>
            <a:pPr marL="342900" indent="-342900">
              <a:lnSpc>
                <a:spcPct val="100000"/>
              </a:lnSpc>
              <a:spcAft>
                <a:spcPts val="600"/>
              </a:spcAft>
              <a:buFont typeface="Arial" panose="020B0604020202020204" pitchFamily="34" charset="0"/>
              <a:buChar char="•"/>
            </a:pPr>
            <a:r>
              <a:rPr lang="en-US" sz="1800" dirty="0">
                <a:solidFill>
                  <a:srgbClr val="53565A"/>
                </a:solidFill>
                <a:latin typeface="Arial" charset="0"/>
                <a:cs typeface="Arial" charset="0"/>
              </a:rPr>
              <a:t>Winding up clause not compliant with ETR reg 7(1)(g))</a:t>
            </a:r>
          </a:p>
          <a:p>
            <a:pPr marL="342900" indent="-342900">
              <a:lnSpc>
                <a:spcPct val="100000"/>
              </a:lnSpc>
              <a:spcAft>
                <a:spcPts val="600"/>
              </a:spcAft>
              <a:buFont typeface="Arial" panose="020B0604020202020204" pitchFamily="34" charset="0"/>
              <a:buChar char="•"/>
            </a:pPr>
            <a:r>
              <a:rPr lang="en-US" sz="1800" dirty="0">
                <a:solidFill>
                  <a:srgbClr val="53565A"/>
                </a:solidFill>
              </a:rPr>
              <a:t>Delegations </a:t>
            </a:r>
            <a:endParaRPr lang="en-US" sz="1800" dirty="0">
              <a:solidFill>
                <a:srgbClr val="53565A"/>
              </a:solidFill>
              <a:latin typeface="Arial" charset="0"/>
              <a:cs typeface="Arial" charset="0"/>
            </a:endParaRPr>
          </a:p>
          <a:p>
            <a:pPr marL="342900" indent="-342900">
              <a:lnSpc>
                <a:spcPct val="100000"/>
              </a:lnSpc>
              <a:spcAft>
                <a:spcPts val="600"/>
              </a:spcAft>
              <a:buFont typeface="Arial" panose="020B0604020202020204" pitchFamily="34" charset="0"/>
              <a:buChar char="•"/>
            </a:pPr>
            <a:r>
              <a:rPr lang="en-US" sz="1800" dirty="0">
                <a:solidFill>
                  <a:srgbClr val="53565A"/>
                </a:solidFill>
                <a:latin typeface="Arial" charset="0"/>
                <a:cs typeface="Arial" charset="0"/>
              </a:rPr>
              <a:t>Lack of consistency across documents – Constitution, delegations, governance charter etc.</a:t>
            </a:r>
          </a:p>
          <a:p>
            <a:pPr marL="342900" indent="-342900">
              <a:lnSpc>
                <a:spcPct val="100000"/>
              </a:lnSpc>
              <a:spcAft>
                <a:spcPts val="600"/>
              </a:spcAft>
              <a:buFont typeface="Arial" panose="020B0604020202020204" pitchFamily="34" charset="0"/>
              <a:buChar char="•"/>
            </a:pPr>
            <a:r>
              <a:rPr lang="en-US" sz="1800" dirty="0">
                <a:solidFill>
                  <a:srgbClr val="53565A"/>
                </a:solidFill>
                <a:latin typeface="Arial" charset="0"/>
                <a:cs typeface="Arial" charset="0"/>
              </a:rPr>
              <a:t>Related party transactions – evidence demonstrating they are not prohibited agreements or arrangements or otherwise breaches of the NFP requirements </a:t>
            </a:r>
          </a:p>
          <a:p>
            <a:endParaRPr lang="en-AU" dirty="0"/>
          </a:p>
        </p:txBody>
      </p:sp>
      <p:sp>
        <p:nvSpPr>
          <p:cNvPr id="9" name="Slide Number Placeholder 3">
            <a:extLst>
              <a:ext uri="{FF2B5EF4-FFF2-40B4-BE49-F238E27FC236}">
                <a16:creationId xmlns:a16="http://schemas.microsoft.com/office/drawing/2014/main" id="{AA7A8E08-377E-4E0B-8394-28B448F90084}"/>
              </a:ext>
            </a:extLst>
          </p:cNvPr>
          <p:cNvSpPr>
            <a:spLocks noGrp="1"/>
          </p:cNvSpPr>
          <p:nvPr>
            <p:ph type="sldNum" sz="quarter" idx="10"/>
          </p:nvPr>
        </p:nvSpPr>
        <p:spPr/>
        <p:txBody>
          <a:bodyPr vert="horz" lIns="91440" tIns="45720" rIns="91440" bIns="45720" rtlCol="0" anchor="ctr">
            <a:normAutofit/>
          </a:bodyPr>
          <a:lstStyle/>
          <a:p>
            <a:pPr>
              <a:spcAft>
                <a:spcPts val="600"/>
              </a:spcAft>
            </a:pPr>
            <a:fld id="{1EEA08B9-BA6A-48BF-9C91-FF212198F197}" type="slidenum">
              <a:rPr lang="en-AU" sz="1050" smtClean="0">
                <a:latin typeface="Arial" charset="0"/>
                <a:cs typeface="Arial" charset="0"/>
              </a:rPr>
              <a:pPr>
                <a:spcAft>
                  <a:spcPts val="600"/>
                </a:spcAft>
              </a:pPr>
              <a:t>31</a:t>
            </a:fld>
            <a:endParaRPr lang="en-AU" sz="1050" dirty="0">
              <a:latin typeface="Arial" charset="0"/>
              <a:cs typeface="Arial" charset="0"/>
            </a:endParaRPr>
          </a:p>
        </p:txBody>
      </p:sp>
      <p:sp>
        <p:nvSpPr>
          <p:cNvPr id="4" name="TextBox 3">
            <a:extLst>
              <a:ext uri="{FF2B5EF4-FFF2-40B4-BE49-F238E27FC236}">
                <a16:creationId xmlns:a16="http://schemas.microsoft.com/office/drawing/2014/main" id="{A87B1E7F-102D-4E64-9315-2E6C021CE2F9}"/>
              </a:ext>
            </a:extLst>
          </p:cNvPr>
          <p:cNvSpPr txBox="1"/>
          <p:nvPr/>
        </p:nvSpPr>
        <p:spPr>
          <a:xfrm>
            <a:off x="609600" y="2133601"/>
            <a:ext cx="10984036" cy="4103712"/>
          </a:xfrm>
          <a:prstGeom prst="rect">
            <a:avLst/>
          </a:prstGeom>
        </p:spPr>
        <p:txBody>
          <a:bodyPr vert="horz" lIns="91440" tIns="45720" rIns="91440" bIns="45720" numCol="1" spcCol="180000" rtlCol="0">
            <a:normAutofit/>
          </a:bodyPr>
          <a:lstStyle/>
          <a:p>
            <a:pPr marL="342900" indent="-342900">
              <a:lnSpc>
                <a:spcPct val="90000"/>
              </a:lnSpc>
              <a:spcAft>
                <a:spcPts val="600"/>
              </a:spcAft>
              <a:buFont typeface="Arial" panose="020B0604020202020204" pitchFamily="34" charset="0"/>
              <a:buChar char="•"/>
            </a:pPr>
            <a:endParaRPr lang="en-US" sz="2400" dirty="0">
              <a:solidFill>
                <a:srgbClr val="103D64"/>
              </a:solidFill>
              <a:latin typeface="Arial" charset="0"/>
              <a:cs typeface="Arial" charset="0"/>
            </a:endParaRPr>
          </a:p>
          <a:p>
            <a:pPr>
              <a:lnSpc>
                <a:spcPct val="90000"/>
              </a:lnSpc>
              <a:spcAft>
                <a:spcPts val="600"/>
              </a:spcAft>
            </a:pPr>
            <a:endParaRPr lang="en-US" sz="2000" dirty="0">
              <a:solidFill>
                <a:srgbClr val="103D64"/>
              </a:solidFill>
              <a:latin typeface="Arial" charset="0"/>
              <a:cs typeface="Arial" charset="0"/>
            </a:endParaRPr>
          </a:p>
          <a:p>
            <a:pPr>
              <a:lnSpc>
                <a:spcPct val="90000"/>
              </a:lnSpc>
              <a:spcAft>
                <a:spcPts val="600"/>
              </a:spcAft>
            </a:pPr>
            <a:endParaRPr lang="en-AU" sz="2000" dirty="0">
              <a:solidFill>
                <a:srgbClr val="103D64"/>
              </a:solidFill>
              <a:latin typeface="Arial" charset="0"/>
              <a:cs typeface="Arial" charset="0"/>
            </a:endParaRPr>
          </a:p>
        </p:txBody>
      </p:sp>
    </p:spTree>
    <p:extLst>
      <p:ext uri="{BB962C8B-B14F-4D97-AF65-F5344CB8AC3E}">
        <p14:creationId xmlns:p14="http://schemas.microsoft.com/office/powerpoint/2010/main" val="634657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3D2AFD-BDE6-47B6-B7EE-AA3AF67D2B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srgbClr val="53565A"/>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050"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3" name="Content Placeholder 2">
            <a:extLst>
              <a:ext uri="{FF2B5EF4-FFF2-40B4-BE49-F238E27FC236}">
                <a16:creationId xmlns:a16="http://schemas.microsoft.com/office/drawing/2014/main" id="{375EB1C9-D2C6-45E4-B8AB-69718BAE6C33}"/>
              </a:ext>
            </a:extLst>
          </p:cNvPr>
          <p:cNvSpPr>
            <a:spLocks noGrp="1"/>
          </p:cNvSpPr>
          <p:nvPr>
            <p:ph sz="half" idx="1"/>
          </p:nvPr>
        </p:nvSpPr>
        <p:spPr>
          <a:xfrm>
            <a:off x="609600" y="1628384"/>
            <a:ext cx="5590784" cy="321614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AU" dirty="0"/>
          </a:p>
        </p:txBody>
      </p:sp>
      <p:sp>
        <p:nvSpPr>
          <p:cNvPr id="4" name="Title 3">
            <a:extLst>
              <a:ext uri="{FF2B5EF4-FFF2-40B4-BE49-F238E27FC236}">
                <a16:creationId xmlns:a16="http://schemas.microsoft.com/office/drawing/2014/main" id="{159FD414-2564-4262-97DE-3834E94B4144}"/>
              </a:ext>
            </a:extLst>
          </p:cNvPr>
          <p:cNvSpPr>
            <a:spLocks noGrp="1"/>
          </p:cNvSpPr>
          <p:nvPr>
            <p:ph type="title"/>
          </p:nvPr>
        </p:nvSpPr>
        <p:spPr>
          <a:xfrm>
            <a:off x="609600" y="1772816"/>
            <a:ext cx="7419256" cy="1152128"/>
          </a:xfrm>
        </p:spPr>
        <p:txBody>
          <a:bodyPr>
            <a:noAutofit/>
          </a:bodyPr>
          <a:lstStyle/>
          <a:p>
            <a:r>
              <a:rPr lang="en-US" dirty="0"/>
              <a:t>Minimum standards –</a:t>
            </a:r>
            <a:br>
              <a:rPr lang="en-US" dirty="0"/>
            </a:br>
            <a:r>
              <a:rPr lang="en-US" dirty="0"/>
              <a:t>Care, safety and welfare</a:t>
            </a:r>
            <a:endParaRPr lang="en-AU" dirty="0"/>
          </a:p>
        </p:txBody>
      </p:sp>
      <p:sp>
        <p:nvSpPr>
          <p:cNvPr id="5" name="Text Placeholder 2">
            <a:extLst>
              <a:ext uri="{FF2B5EF4-FFF2-40B4-BE49-F238E27FC236}">
                <a16:creationId xmlns:a16="http://schemas.microsoft.com/office/drawing/2014/main" id="{CF2B9155-BCF2-EBC7-5159-8ED46920CF09}"/>
              </a:ext>
            </a:extLst>
          </p:cNvPr>
          <p:cNvSpPr txBox="1">
            <a:spLocks/>
          </p:cNvSpPr>
          <p:nvPr/>
        </p:nvSpPr>
        <p:spPr>
          <a:xfrm>
            <a:off x="564847" y="3429000"/>
            <a:ext cx="5558408" cy="1080121"/>
          </a:xfrm>
          <a:prstGeom prst="rect">
            <a:avLst/>
          </a:prstGeom>
        </p:spPr>
        <p:txBody>
          <a:bodyPr numCol="1" spcCol="180000">
            <a:normAutofit/>
          </a:bodyPr>
          <a:lstStyle>
            <a:lvl1pPr marL="0" indent="0" algn="l" defTabSz="914400" rtl="0" eaLnBrk="1" latinLnBrk="0" hangingPunct="1">
              <a:spcBef>
                <a:spcPts val="0"/>
              </a:spcBef>
              <a:spcAft>
                <a:spcPts val="600"/>
              </a:spcAft>
              <a:buFontTx/>
              <a:buNone/>
              <a:defRPr sz="2000" kern="1200">
                <a:solidFill>
                  <a:schemeClr val="bg1"/>
                </a:solidFill>
                <a:latin typeface="Arial" charset="0"/>
                <a:ea typeface="Arial" charset="0"/>
                <a:cs typeface="Arial" charset="0"/>
              </a:defRPr>
            </a:lvl1pPr>
            <a:lvl2pPr marL="0" indent="0" algn="l" defTabSz="914400" rtl="0" eaLnBrk="1" latinLnBrk="0" hangingPunct="1">
              <a:spcBef>
                <a:spcPts val="100"/>
              </a:spcBef>
              <a:spcAft>
                <a:spcPts val="600"/>
              </a:spcAft>
              <a:buFontTx/>
              <a:buNone/>
              <a:tabLst/>
              <a:defRPr sz="1530" b="0" kern="1200">
                <a:solidFill>
                  <a:schemeClr val="bg1"/>
                </a:solidFill>
                <a:latin typeface="Arial" charset="0"/>
                <a:ea typeface="Arial" charset="0"/>
                <a:cs typeface="Arial" charset="0"/>
              </a:defRPr>
            </a:lvl2pPr>
            <a:lvl3pPr marL="0" indent="0" algn="l" defTabSz="914400" rtl="0" eaLnBrk="1" latinLnBrk="0" hangingPunct="1">
              <a:spcBef>
                <a:spcPts val="100"/>
              </a:spcBef>
              <a:spcAft>
                <a:spcPts val="0"/>
              </a:spcAft>
              <a:buFontTx/>
              <a:buNone/>
              <a:tabLst/>
              <a:defRPr sz="1530" b="1" kern="1200">
                <a:solidFill>
                  <a:schemeClr val="bg1"/>
                </a:solidFill>
                <a:latin typeface="Arial" charset="0"/>
                <a:ea typeface="Arial" charset="0"/>
                <a:cs typeface="Arial" charset="0"/>
              </a:defRPr>
            </a:lvl3pPr>
            <a:lvl4pPr marL="228600" indent="-228600" algn="l" defTabSz="914400" rtl="0" eaLnBrk="1" latinLnBrk="0" hangingPunct="1">
              <a:spcBef>
                <a:spcPts val="100"/>
              </a:spcBef>
              <a:spcAft>
                <a:spcPts val="400"/>
              </a:spcAft>
              <a:buSzPct val="80000"/>
              <a:buFont typeface="Arial" charset="0"/>
              <a:buChar char="•"/>
              <a:tabLst/>
              <a:defRPr sz="1530" kern="1200">
                <a:solidFill>
                  <a:schemeClr val="bg1"/>
                </a:solidFill>
                <a:latin typeface="Arial" charset="0"/>
                <a:ea typeface="Arial" charset="0"/>
                <a:cs typeface="Arial" charset="0"/>
              </a:defRPr>
            </a:lvl4pPr>
            <a:lvl5pPr marL="482600" indent="-266700" algn="l" defTabSz="914400" rtl="0" eaLnBrk="1" latinLnBrk="0" hangingPunct="1">
              <a:spcBef>
                <a:spcPts val="100"/>
              </a:spcBef>
              <a:spcAft>
                <a:spcPts val="400"/>
              </a:spcAft>
              <a:buSzPct val="80000"/>
              <a:buFont typeface="Arial" charset="0"/>
              <a:buChar char="•"/>
              <a:tabLst/>
              <a:defRPr sz="1530" kern="1200">
                <a:solidFill>
                  <a:schemeClr val="bg1"/>
                </a:solidFill>
                <a:latin typeface="Arial" charset="0"/>
                <a:ea typeface="Arial" charset="0"/>
                <a:cs typeface="Arial"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b="1" dirty="0"/>
              <a:t>Charles Tyers &amp; Dean Woodgate</a:t>
            </a:r>
          </a:p>
          <a:p>
            <a:r>
              <a:rPr lang="en-US" dirty="0"/>
              <a:t>Managers, Independent Schools, VRQA</a:t>
            </a:r>
          </a:p>
        </p:txBody>
      </p:sp>
    </p:spTree>
    <p:extLst>
      <p:ext uri="{BB962C8B-B14F-4D97-AF65-F5344CB8AC3E}">
        <p14:creationId xmlns:p14="http://schemas.microsoft.com/office/powerpoint/2010/main" val="308414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11B17E-DD87-4FC6-A357-9F6D3A351B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srgbClr val="53565A"/>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050"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88205E33-4E22-4E66-928A-3561A31A6462}"/>
              </a:ext>
            </a:extLst>
          </p:cNvPr>
          <p:cNvSpPr txBox="1"/>
          <p:nvPr/>
        </p:nvSpPr>
        <p:spPr>
          <a:xfrm>
            <a:off x="563084" y="1988840"/>
            <a:ext cx="10069419" cy="1574662"/>
          </a:xfrm>
          <a:prstGeom prst="rect">
            <a:avLst/>
          </a:prstGeom>
          <a:noFill/>
        </p:spPr>
        <p:txBody>
          <a:bodyPr wrap="square">
            <a:spAutoFit/>
          </a:bodyPr>
          <a:lstStyle/>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AU" b="0" i="0" u="none" strike="noStrike" kern="1200" cap="none" spc="0" normalizeH="0" baseline="0" noProof="0" dirty="0">
                <a:ln>
                  <a:noFill/>
                </a:ln>
                <a:solidFill>
                  <a:schemeClr val="tx1">
                    <a:lumMod val="65000"/>
                    <a:lumOff val="35000"/>
                  </a:schemeClr>
                </a:solidFill>
                <a:effectLst/>
                <a:uLnTx/>
                <a:uFillTx/>
                <a:latin typeface="Arial" charset="0"/>
                <a:cs typeface="Arial" charset="0"/>
              </a:rPr>
              <a:t>Duty of care cannot be delegated.</a:t>
            </a: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AU" b="0" i="0" u="none" strike="noStrike" kern="1200" cap="none" spc="0" normalizeH="0" baseline="0" noProof="0" dirty="0">
                <a:ln>
                  <a:noFill/>
                </a:ln>
                <a:solidFill>
                  <a:schemeClr val="tx1">
                    <a:lumMod val="65000"/>
                    <a:lumOff val="35000"/>
                  </a:schemeClr>
                </a:solidFill>
                <a:effectLst/>
                <a:uLnTx/>
                <a:uFillTx/>
                <a:latin typeface="Arial" charset="0"/>
                <a:cs typeface="Arial" charset="0"/>
              </a:rPr>
              <a:t>Supervision policy needs to consider the specific risks of the environment </a:t>
            </a:r>
            <a:br>
              <a:rPr kumimoji="0" lang="en-AU" b="0" i="0" u="none" strike="noStrike" kern="1200" cap="none" spc="0" normalizeH="0" baseline="0" noProof="0" dirty="0">
                <a:ln>
                  <a:noFill/>
                </a:ln>
                <a:solidFill>
                  <a:schemeClr val="tx1">
                    <a:lumMod val="65000"/>
                    <a:lumOff val="35000"/>
                  </a:schemeClr>
                </a:solidFill>
                <a:effectLst/>
                <a:uLnTx/>
                <a:uFillTx/>
                <a:latin typeface="Arial" charset="0"/>
                <a:cs typeface="Arial" charset="0"/>
              </a:rPr>
            </a:br>
            <a:r>
              <a:rPr kumimoji="0" lang="en-AU" b="0" i="0" u="none" strike="noStrike" kern="1200" cap="none" spc="0" normalizeH="0" baseline="0" noProof="0" dirty="0">
                <a:ln>
                  <a:noFill/>
                </a:ln>
                <a:solidFill>
                  <a:schemeClr val="tx1">
                    <a:lumMod val="65000"/>
                    <a:lumOff val="35000"/>
                  </a:schemeClr>
                </a:solidFill>
                <a:effectLst/>
                <a:uLnTx/>
                <a:uFillTx/>
                <a:latin typeface="Arial" charset="0"/>
                <a:cs typeface="Arial" charset="0"/>
              </a:rPr>
              <a:t>and location. </a:t>
            </a: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AU" b="0" i="0" u="none" strike="noStrike" kern="1200" cap="none" spc="0" normalizeH="0" baseline="0" noProof="0" dirty="0">
                <a:ln>
                  <a:noFill/>
                </a:ln>
                <a:solidFill>
                  <a:schemeClr val="tx1">
                    <a:lumMod val="65000"/>
                    <a:lumOff val="35000"/>
                  </a:schemeClr>
                </a:solidFill>
                <a:effectLst/>
                <a:uLnTx/>
                <a:uFillTx/>
                <a:latin typeface="Arial" charset="0"/>
                <a:cs typeface="Arial" charset="0"/>
              </a:rPr>
              <a:t>Policies and procedures must be contextualised to the student cohort. </a:t>
            </a:r>
          </a:p>
        </p:txBody>
      </p:sp>
      <p:sp>
        <p:nvSpPr>
          <p:cNvPr id="13" name="TextBox 12">
            <a:extLst>
              <a:ext uri="{FF2B5EF4-FFF2-40B4-BE49-F238E27FC236}">
                <a16:creationId xmlns:a16="http://schemas.microsoft.com/office/drawing/2014/main" id="{A2BD168F-414A-42B4-9AC3-C3FB8F514450}"/>
              </a:ext>
            </a:extLst>
          </p:cNvPr>
          <p:cNvSpPr txBox="1"/>
          <p:nvPr/>
        </p:nvSpPr>
        <p:spPr>
          <a:xfrm>
            <a:off x="563085" y="332656"/>
            <a:ext cx="9562568" cy="1296144"/>
          </a:xfrm>
          <a:prstGeom prst="rect">
            <a:avLst/>
          </a:prstGeom>
          <a:noFill/>
        </p:spPr>
        <p:txBody>
          <a:bodyPr wrap="square" anchor="ctr">
            <a:noAutofit/>
          </a:bodyPr>
          <a:lstStyle/>
          <a:p>
            <a:r>
              <a:rPr lang="en-US" sz="3500" b="1" dirty="0">
                <a:solidFill>
                  <a:prstClr val="white"/>
                </a:solidFill>
                <a:latin typeface="Arial" charset="0"/>
                <a:cs typeface="Arial" charset="0"/>
              </a:rPr>
              <a:t>Duty of care and supervision</a:t>
            </a:r>
            <a:endParaRPr lang="en-AU" dirty="0"/>
          </a:p>
        </p:txBody>
      </p:sp>
    </p:spTree>
    <p:extLst>
      <p:ext uri="{BB962C8B-B14F-4D97-AF65-F5344CB8AC3E}">
        <p14:creationId xmlns:p14="http://schemas.microsoft.com/office/powerpoint/2010/main" val="462757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E32386-FB42-424C-9105-3DF49E684101}"/>
              </a:ext>
            </a:extLst>
          </p:cNvPr>
          <p:cNvSpPr>
            <a:spLocks noGrp="1"/>
          </p:cNvSpPr>
          <p:nvPr>
            <p:ph type="title"/>
          </p:nvPr>
        </p:nvSpPr>
        <p:spPr>
          <a:xfrm>
            <a:off x="551384" y="332657"/>
            <a:ext cx="10984036" cy="1296144"/>
          </a:xfrm>
        </p:spPr>
        <p:txBody>
          <a:bodyPr anchor="ctr"/>
          <a:lstStyle/>
          <a:p>
            <a:r>
              <a:rPr lang="en-AU" dirty="0"/>
              <a:t>Case study </a:t>
            </a:r>
            <a:r>
              <a:rPr kumimoji="0" lang="en-US" sz="3500" b="1" i="0" u="none" strike="noStrike" kern="1200" cap="none" spc="0" normalizeH="0" baseline="0" noProof="0" dirty="0">
                <a:ln>
                  <a:noFill/>
                </a:ln>
                <a:solidFill>
                  <a:prstClr val="white"/>
                </a:solidFill>
                <a:effectLst/>
                <a:uLnTx/>
                <a:uFillTx/>
                <a:latin typeface="Arial" charset="0"/>
                <a:cs typeface="Arial" charset="0"/>
              </a:rPr>
              <a:t>– duty of care </a:t>
            </a:r>
            <a:endParaRPr lang="en-AU" dirty="0"/>
          </a:p>
        </p:txBody>
      </p:sp>
      <p:sp>
        <p:nvSpPr>
          <p:cNvPr id="2" name="Slide Number Placeholder 1">
            <a:extLst>
              <a:ext uri="{FF2B5EF4-FFF2-40B4-BE49-F238E27FC236}">
                <a16:creationId xmlns:a16="http://schemas.microsoft.com/office/drawing/2014/main" id="{75B02A88-A401-4A0A-9A00-6CBE5BE13EE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srgbClr val="53565A"/>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050"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12" name="TextBox 11">
            <a:extLst>
              <a:ext uri="{FF2B5EF4-FFF2-40B4-BE49-F238E27FC236}">
                <a16:creationId xmlns:a16="http://schemas.microsoft.com/office/drawing/2014/main" id="{77F6D878-FC4E-43F4-B379-D11199398B6C}"/>
              </a:ext>
            </a:extLst>
          </p:cNvPr>
          <p:cNvSpPr txBox="1"/>
          <p:nvPr/>
        </p:nvSpPr>
        <p:spPr>
          <a:xfrm>
            <a:off x="555810" y="1908696"/>
            <a:ext cx="11008736" cy="4949304"/>
          </a:xfrm>
          <a:prstGeom prst="rect">
            <a:avLst/>
          </a:prstGeom>
          <a:noFill/>
        </p:spPr>
        <p:txBody>
          <a:bodyPr wrap="square">
            <a:spAutoFit/>
          </a:bodyPr>
          <a:lstStyle/>
          <a:p>
            <a:pPr marR="0" lvl="0" algn="l" defTabSz="914400" rtl="0" eaLnBrk="1" fontAlgn="auto" latinLnBrk="0" hangingPunct="1">
              <a:lnSpc>
                <a:spcPct val="108000"/>
              </a:lnSpc>
              <a:spcBef>
                <a:spcPts val="600"/>
              </a:spcBef>
              <a:spcAft>
                <a:spcPts val="600"/>
              </a:spcAft>
              <a:buClrTx/>
              <a:buSzTx/>
              <a:tabLst/>
              <a:defRPr/>
            </a:pPr>
            <a:r>
              <a:rPr kumimoji="0" lang="en-US" sz="2000" b="1" i="0" u="none" strike="noStrike" kern="1200" cap="none" spc="0" normalizeH="0" baseline="0" noProof="0" dirty="0">
                <a:ln>
                  <a:noFill/>
                </a:ln>
                <a:solidFill>
                  <a:srgbClr val="103D64"/>
                </a:solidFill>
                <a:effectLst/>
                <a:uLnTx/>
                <a:uFillTx/>
                <a:latin typeface="Arial" charset="0"/>
                <a:ea typeface="+mn-ea"/>
                <a:cs typeface="Arial" charset="0"/>
              </a:rPr>
              <a:t>Independent primary school located in a rural setting that is on the Bushfire-at-Risk Register.</a:t>
            </a: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65000"/>
                    <a:lumOff val="35000"/>
                  </a:schemeClr>
                </a:solidFill>
                <a:effectLst/>
                <a:uLnTx/>
                <a:uFillTx/>
                <a:latin typeface="Arial" charset="0"/>
                <a:ea typeface="+mn-ea"/>
                <a:cs typeface="Arial" charset="0"/>
              </a:rPr>
              <a:t>It is co-located on a site with a secondary school that is currently being renovated. </a:t>
            </a: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lumMod val="65000"/>
                    <a:lumOff val="35000"/>
                  </a:schemeClr>
                </a:solidFill>
                <a:effectLst/>
                <a:uLnTx/>
                <a:uFillTx/>
                <a:latin typeface="Arial" charset="0"/>
                <a:ea typeface="+mn-ea"/>
                <a:cs typeface="Arial" charset="0"/>
              </a:rPr>
              <a:t>Three prospective students have been diagnosed as being neurodiverse (on the Autism spectrum) and one student has a physical disability. Two students identify as First Nations.</a:t>
            </a: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The supervision policy is generic and has not considered the environmental risks posed by the school. It references yard duty areas which are not evident on the floor plan or map of the school.</a:t>
            </a: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Child safety policies and procedures are not </a:t>
            </a:r>
            <a:r>
              <a:rPr kumimoji="0" lang="en-US" sz="1800" b="0" i="0" u="none" strike="noStrike" kern="1200" cap="none" spc="0" normalizeH="0" baseline="0" noProof="0" dirty="0" err="1">
                <a:ln>
                  <a:noFill/>
                </a:ln>
                <a:solidFill>
                  <a:schemeClr val="tx1">
                    <a:lumMod val="65000"/>
                    <a:lumOff val="35000"/>
                  </a:schemeClr>
                </a:solidFill>
                <a:effectLst/>
                <a:uLnTx/>
                <a:uFillTx/>
                <a:latin typeface="Arial" panose="020B0604020202020204" pitchFamily="34" charset="0"/>
                <a:cs typeface="Arial" panose="020B0604020202020204" pitchFamily="34" charset="0"/>
              </a:rPr>
              <a:t>contextualised</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 for student cohort. A Child Safety Officer will be appointed, however there is no information regarding whether this person will report to the school governing body / Board on child safety matters.</a:t>
            </a: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Most of the school’s emergency management plan has been copied from another school (the name of the other school appears in the footer). </a:t>
            </a:r>
          </a:p>
          <a:p>
            <a:pPr marL="342900" marR="0" lvl="0" indent="-342900" algn="l" defTabSz="914400" rtl="0" eaLnBrk="1" fontAlgn="auto" latinLnBrk="0" hangingPunct="1">
              <a:lnSpc>
                <a:spcPct val="108000"/>
              </a:lnSpc>
              <a:spcBef>
                <a:spcPts val="600"/>
              </a:spcBef>
              <a:spcAft>
                <a:spcPts val="60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chemeClr val="tx1">
                  <a:lumMod val="65000"/>
                  <a:lumOff val="35000"/>
                </a:schemeClr>
              </a:solidFill>
              <a:effectLst/>
              <a:uLnTx/>
              <a:uFillTx/>
              <a:latin typeface="Arial" charset="0"/>
              <a:ea typeface="+mn-ea"/>
              <a:cs typeface="Arial" charset="0"/>
            </a:endParaRPr>
          </a:p>
        </p:txBody>
      </p:sp>
    </p:spTree>
    <p:extLst>
      <p:ext uri="{BB962C8B-B14F-4D97-AF65-F5344CB8AC3E}">
        <p14:creationId xmlns:p14="http://schemas.microsoft.com/office/powerpoint/2010/main" val="55098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AD4AD0-966E-4007-A010-80AE198369AF}"/>
              </a:ext>
            </a:extLst>
          </p:cNvPr>
          <p:cNvSpPr>
            <a:spLocks noGrp="1"/>
          </p:cNvSpPr>
          <p:nvPr>
            <p:ph sz="half" idx="1"/>
          </p:nvPr>
        </p:nvSpPr>
        <p:spPr>
          <a:xfrm>
            <a:off x="611506" y="1990766"/>
            <a:ext cx="5166660" cy="4515682"/>
          </a:xfrm>
        </p:spPr>
        <p:txBody>
          <a:bodyPr/>
          <a:lstStyle/>
          <a:p>
            <a:pPr marL="342900" indent="-342900">
              <a:buFont typeface="Arial" panose="020B0604020202020204" pitchFamily="34" charset="0"/>
              <a:buChar char="•"/>
            </a:pPr>
            <a:r>
              <a:rPr lang="en-AU" sz="1800" dirty="0">
                <a:solidFill>
                  <a:srgbClr val="53565A"/>
                </a:solidFill>
              </a:rPr>
              <a:t>First aid, arrangements for ill students, medication and staff are trained in first aid</a:t>
            </a:r>
          </a:p>
          <a:p>
            <a:pPr marL="342900" indent="-342900">
              <a:buFont typeface="Arial" panose="020B0604020202020204" pitchFamily="34" charset="0"/>
              <a:buChar char="•"/>
            </a:pPr>
            <a:r>
              <a:rPr lang="en-AU" sz="1800" dirty="0">
                <a:solidFill>
                  <a:srgbClr val="53565A"/>
                </a:solidFill>
              </a:rPr>
              <a:t>Anaphylaxis Ministerial Order No. 706</a:t>
            </a:r>
          </a:p>
          <a:p>
            <a:pPr marL="342900" indent="-342900">
              <a:buFont typeface="Arial" panose="020B0604020202020204" pitchFamily="34" charset="0"/>
              <a:buChar char="•"/>
            </a:pPr>
            <a:r>
              <a:rPr lang="en-AU" sz="1800" dirty="0">
                <a:solidFill>
                  <a:srgbClr val="53565A"/>
                </a:solidFill>
              </a:rPr>
              <a:t>Behaviour management</a:t>
            </a:r>
          </a:p>
          <a:p>
            <a:pPr marL="342900" indent="-342900">
              <a:buFont typeface="Arial" panose="020B0604020202020204" pitchFamily="34" charset="0"/>
              <a:buChar char="•"/>
            </a:pPr>
            <a:r>
              <a:rPr lang="en-AU" sz="1800" dirty="0">
                <a:solidFill>
                  <a:srgbClr val="53565A"/>
                </a:solidFill>
              </a:rPr>
              <a:t>Anti-bullying (including online)</a:t>
            </a:r>
          </a:p>
          <a:p>
            <a:pPr marL="342900" indent="-342900">
              <a:buFont typeface="Arial" panose="020B0604020202020204" pitchFamily="34" charset="0"/>
              <a:buChar char="•"/>
            </a:pPr>
            <a:r>
              <a:rPr lang="en-AU" sz="1800" dirty="0">
                <a:solidFill>
                  <a:srgbClr val="53565A"/>
                </a:solidFill>
              </a:rPr>
              <a:t>Complaints </a:t>
            </a:r>
            <a:endParaRPr lang="en-AU" b="1" dirty="0"/>
          </a:p>
          <a:p>
            <a:endParaRPr lang="en-AU" b="1" dirty="0"/>
          </a:p>
          <a:p>
            <a:r>
              <a:rPr lang="en-AU" b="1" dirty="0"/>
              <a:t>Child Safety including: </a:t>
            </a:r>
          </a:p>
          <a:p>
            <a:pPr marL="285750" indent="-285750">
              <a:buFont typeface="Arial" panose="020B0604020202020204" pitchFamily="34" charset="0"/>
              <a:buChar char="•"/>
            </a:pPr>
            <a:r>
              <a:rPr lang="en-AU" sz="1800" dirty="0">
                <a:solidFill>
                  <a:schemeClr val="tx1">
                    <a:lumMod val="65000"/>
                    <a:lumOff val="35000"/>
                  </a:schemeClr>
                </a:solidFill>
              </a:rPr>
              <a:t>mandatory reporting</a:t>
            </a:r>
          </a:p>
          <a:p>
            <a:pPr marL="285750" indent="-285750">
              <a:buFont typeface="Arial" panose="020B0604020202020204" pitchFamily="34" charset="0"/>
              <a:buChar char="•"/>
            </a:pPr>
            <a:r>
              <a:rPr lang="en-AU" sz="1800" dirty="0">
                <a:solidFill>
                  <a:schemeClr val="tx1">
                    <a:lumMod val="65000"/>
                    <a:lumOff val="35000"/>
                  </a:schemeClr>
                </a:solidFill>
              </a:rPr>
              <a:t>failure to disclose, failure to protect and grooming offence</a:t>
            </a:r>
          </a:p>
          <a:p>
            <a:pPr marL="285750" indent="-285750">
              <a:buFont typeface="Arial" panose="020B0604020202020204" pitchFamily="34" charset="0"/>
              <a:buChar char="•"/>
            </a:pPr>
            <a:r>
              <a:rPr lang="en-AU" sz="1800" dirty="0">
                <a:solidFill>
                  <a:schemeClr val="tx1">
                    <a:lumMod val="65000"/>
                    <a:lumOff val="35000"/>
                  </a:schemeClr>
                </a:solidFill>
              </a:rPr>
              <a:t>reportable conduct</a:t>
            </a:r>
          </a:p>
          <a:p>
            <a:pPr marL="342900" indent="-342900">
              <a:buFont typeface="Arial" panose="020B0604020202020204" pitchFamily="34" charset="0"/>
              <a:buChar char="•"/>
            </a:pPr>
            <a:endParaRPr lang="en-AU" sz="1800" dirty="0">
              <a:solidFill>
                <a:srgbClr val="53565A"/>
              </a:solidFill>
            </a:endParaRPr>
          </a:p>
        </p:txBody>
      </p:sp>
      <p:sp>
        <p:nvSpPr>
          <p:cNvPr id="2" name="Slide Number Placeholder 1">
            <a:extLst>
              <a:ext uri="{FF2B5EF4-FFF2-40B4-BE49-F238E27FC236}">
                <a16:creationId xmlns:a16="http://schemas.microsoft.com/office/drawing/2014/main" id="{DA6A2DF1-41C6-4DC5-8F45-1BF22375EA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srgbClr val="53565A"/>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050"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7" name="Title 1">
            <a:extLst>
              <a:ext uri="{FF2B5EF4-FFF2-40B4-BE49-F238E27FC236}">
                <a16:creationId xmlns:a16="http://schemas.microsoft.com/office/drawing/2014/main" id="{9FE75B34-FD72-87B8-6ED6-08973C0496C4}"/>
              </a:ext>
            </a:extLst>
          </p:cNvPr>
          <p:cNvSpPr txBox="1">
            <a:spLocks/>
          </p:cNvSpPr>
          <p:nvPr/>
        </p:nvSpPr>
        <p:spPr>
          <a:xfrm>
            <a:off x="609600" y="351552"/>
            <a:ext cx="11014620" cy="127724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500" b="1" i="0" u="none" kern="1200">
                <a:solidFill>
                  <a:schemeClr val="bg1"/>
                </a:solidFill>
                <a:latin typeface="Arial" charset="0"/>
                <a:ea typeface="Arial" charset="0"/>
                <a:cs typeface="Arial" charset="0"/>
              </a:defRPr>
            </a:lvl1pPr>
          </a:lstStyle>
          <a:p>
            <a:r>
              <a:rPr lang="en-AU" dirty="0"/>
              <a:t>Care, safety and welfare continued</a:t>
            </a:r>
          </a:p>
        </p:txBody>
      </p:sp>
      <p:pic>
        <p:nvPicPr>
          <p:cNvPr id="8" name="Picture 7">
            <a:extLst>
              <a:ext uri="{FF2B5EF4-FFF2-40B4-BE49-F238E27FC236}">
                <a16:creationId xmlns:a16="http://schemas.microsoft.com/office/drawing/2014/main" id="{DA37DA3F-D7AE-828B-DCFA-8C4AB51C7C3D}"/>
              </a:ext>
            </a:extLst>
          </p:cNvPr>
          <p:cNvPicPr/>
          <p:nvPr/>
        </p:nvPicPr>
        <p:blipFill rotWithShape="1">
          <a:blip r:embed="rId3" cstate="screen">
            <a:extLst>
              <a:ext uri="{28A0092B-C50C-407E-A947-70E740481C1C}">
                <a14:useLocalDpi xmlns:a14="http://schemas.microsoft.com/office/drawing/2010/main"/>
              </a:ext>
            </a:extLst>
          </a:blip>
          <a:srcRect r="-26087"/>
          <a:stretch/>
        </p:blipFill>
        <p:spPr>
          <a:xfrm>
            <a:off x="6384800" y="1628800"/>
            <a:ext cx="6912000" cy="4631521"/>
          </a:xfrm>
          <a:prstGeom prst="rect">
            <a:avLst/>
          </a:prstGeom>
        </p:spPr>
      </p:pic>
    </p:spTree>
    <p:extLst>
      <p:ext uri="{BB962C8B-B14F-4D97-AF65-F5344CB8AC3E}">
        <p14:creationId xmlns:p14="http://schemas.microsoft.com/office/powerpoint/2010/main" val="1551073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D6B1E8-8DF4-A4CC-416B-109B20D9AD07}"/>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36</a:t>
            </a:fld>
            <a:endParaRPr lang="en-AU" sz="1050" dirty="0">
              <a:latin typeface="Arial" charset="0"/>
              <a:ea typeface="Arial" charset="0"/>
              <a:cs typeface="Arial" charset="0"/>
            </a:endParaRPr>
          </a:p>
        </p:txBody>
      </p:sp>
      <p:sp>
        <p:nvSpPr>
          <p:cNvPr id="3" name="Title 2">
            <a:extLst>
              <a:ext uri="{FF2B5EF4-FFF2-40B4-BE49-F238E27FC236}">
                <a16:creationId xmlns:a16="http://schemas.microsoft.com/office/drawing/2014/main" id="{43B179A4-9506-9E09-E65A-388852FD930C}"/>
              </a:ext>
            </a:extLst>
          </p:cNvPr>
          <p:cNvSpPr>
            <a:spLocks noGrp="1"/>
          </p:cNvSpPr>
          <p:nvPr>
            <p:ph type="title"/>
          </p:nvPr>
        </p:nvSpPr>
        <p:spPr>
          <a:xfrm>
            <a:off x="614300" y="1916832"/>
            <a:ext cx="7419256" cy="800592"/>
          </a:xfrm>
        </p:spPr>
        <p:txBody>
          <a:bodyPr/>
          <a:lstStyle/>
          <a:p>
            <a:r>
              <a:rPr lang="en-AU" dirty="0"/>
              <a:t>Child Safe Standards</a:t>
            </a:r>
          </a:p>
        </p:txBody>
      </p:sp>
      <p:sp>
        <p:nvSpPr>
          <p:cNvPr id="7" name="Text Placeholder 2">
            <a:extLst>
              <a:ext uri="{FF2B5EF4-FFF2-40B4-BE49-F238E27FC236}">
                <a16:creationId xmlns:a16="http://schemas.microsoft.com/office/drawing/2014/main" id="{687CC604-C46C-5A17-CAF6-4A8DDC0125CD}"/>
              </a:ext>
            </a:extLst>
          </p:cNvPr>
          <p:cNvSpPr txBox="1">
            <a:spLocks/>
          </p:cNvSpPr>
          <p:nvPr/>
        </p:nvSpPr>
        <p:spPr>
          <a:xfrm>
            <a:off x="564847" y="3429000"/>
            <a:ext cx="5558408" cy="1080121"/>
          </a:xfrm>
          <a:prstGeom prst="rect">
            <a:avLst/>
          </a:prstGeom>
        </p:spPr>
        <p:txBody>
          <a:bodyPr numCol="1" spcCol="180000">
            <a:normAutofit/>
          </a:bodyPr>
          <a:lstStyle>
            <a:lvl1pPr marL="0" indent="0" algn="l" defTabSz="914400" rtl="0" eaLnBrk="1" latinLnBrk="0" hangingPunct="1">
              <a:spcBef>
                <a:spcPts val="0"/>
              </a:spcBef>
              <a:spcAft>
                <a:spcPts val="600"/>
              </a:spcAft>
              <a:buFontTx/>
              <a:buNone/>
              <a:defRPr sz="2000" kern="1200">
                <a:solidFill>
                  <a:schemeClr val="bg1"/>
                </a:solidFill>
                <a:latin typeface="Arial" charset="0"/>
                <a:ea typeface="Arial" charset="0"/>
                <a:cs typeface="Arial" charset="0"/>
              </a:defRPr>
            </a:lvl1pPr>
            <a:lvl2pPr marL="0" indent="0" algn="l" defTabSz="914400" rtl="0" eaLnBrk="1" latinLnBrk="0" hangingPunct="1">
              <a:spcBef>
                <a:spcPts val="100"/>
              </a:spcBef>
              <a:spcAft>
                <a:spcPts val="600"/>
              </a:spcAft>
              <a:buFontTx/>
              <a:buNone/>
              <a:tabLst/>
              <a:defRPr sz="1530" b="0" kern="1200">
                <a:solidFill>
                  <a:schemeClr val="bg1"/>
                </a:solidFill>
                <a:latin typeface="Arial" charset="0"/>
                <a:ea typeface="Arial" charset="0"/>
                <a:cs typeface="Arial" charset="0"/>
              </a:defRPr>
            </a:lvl2pPr>
            <a:lvl3pPr marL="0" indent="0" algn="l" defTabSz="914400" rtl="0" eaLnBrk="1" latinLnBrk="0" hangingPunct="1">
              <a:spcBef>
                <a:spcPts val="100"/>
              </a:spcBef>
              <a:spcAft>
                <a:spcPts val="0"/>
              </a:spcAft>
              <a:buFontTx/>
              <a:buNone/>
              <a:tabLst/>
              <a:defRPr sz="1530" b="1" kern="1200">
                <a:solidFill>
                  <a:schemeClr val="bg1"/>
                </a:solidFill>
                <a:latin typeface="Arial" charset="0"/>
                <a:ea typeface="Arial" charset="0"/>
                <a:cs typeface="Arial" charset="0"/>
              </a:defRPr>
            </a:lvl3pPr>
            <a:lvl4pPr marL="228600" indent="-228600" algn="l" defTabSz="914400" rtl="0" eaLnBrk="1" latinLnBrk="0" hangingPunct="1">
              <a:spcBef>
                <a:spcPts val="100"/>
              </a:spcBef>
              <a:spcAft>
                <a:spcPts val="400"/>
              </a:spcAft>
              <a:buSzPct val="80000"/>
              <a:buFont typeface="Arial" charset="0"/>
              <a:buChar char="•"/>
              <a:tabLst/>
              <a:defRPr sz="1530" kern="1200">
                <a:solidFill>
                  <a:schemeClr val="bg1"/>
                </a:solidFill>
                <a:latin typeface="Arial" charset="0"/>
                <a:ea typeface="Arial" charset="0"/>
                <a:cs typeface="Arial" charset="0"/>
              </a:defRPr>
            </a:lvl4pPr>
            <a:lvl5pPr marL="482600" indent="-266700" algn="l" defTabSz="914400" rtl="0" eaLnBrk="1" latinLnBrk="0" hangingPunct="1">
              <a:spcBef>
                <a:spcPts val="100"/>
              </a:spcBef>
              <a:spcAft>
                <a:spcPts val="400"/>
              </a:spcAft>
              <a:buSzPct val="80000"/>
              <a:buFont typeface="Arial" charset="0"/>
              <a:buChar char="•"/>
              <a:tabLst/>
              <a:defRPr sz="1530" kern="1200">
                <a:solidFill>
                  <a:schemeClr val="bg1"/>
                </a:solidFill>
                <a:latin typeface="Arial" charset="0"/>
                <a:ea typeface="Arial" charset="0"/>
                <a:cs typeface="Arial"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b="1" dirty="0"/>
              <a:t>Charles Tyers &amp; Dean Woodgate</a:t>
            </a:r>
          </a:p>
          <a:p>
            <a:r>
              <a:rPr lang="en-US" dirty="0"/>
              <a:t>Managers, Independent Schools, VRQA</a:t>
            </a:r>
          </a:p>
        </p:txBody>
      </p:sp>
    </p:spTree>
    <p:extLst>
      <p:ext uri="{BB962C8B-B14F-4D97-AF65-F5344CB8AC3E}">
        <p14:creationId xmlns:p14="http://schemas.microsoft.com/office/powerpoint/2010/main" val="1182021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6BF077-A23E-4F5E-9EBE-72D05BADDB7F}"/>
              </a:ext>
            </a:extLst>
          </p:cNvPr>
          <p:cNvSpPr>
            <a:spLocks noGrp="1"/>
          </p:cNvSpPr>
          <p:nvPr>
            <p:ph sz="half" idx="1"/>
          </p:nvPr>
        </p:nvSpPr>
        <p:spPr>
          <a:xfrm>
            <a:off x="544488" y="1772815"/>
            <a:ext cx="7351712" cy="4583535"/>
          </a:xfrm>
        </p:spPr>
        <p:txBody>
          <a:bodyPr/>
          <a:lstStyle/>
          <a:p>
            <a:pPr>
              <a:lnSpc>
                <a:spcPct val="108000"/>
              </a:lnSpc>
              <a:spcBef>
                <a:spcPts val="600"/>
              </a:spcBef>
            </a:pPr>
            <a:r>
              <a:rPr lang="en-US" b="1" dirty="0"/>
              <a:t>Implementing the Child Safe Standards – Managing the risk of child abuse in schools and school boarding premises </a:t>
            </a:r>
          </a:p>
          <a:p>
            <a:pPr marL="342900" indent="-342900">
              <a:lnSpc>
                <a:spcPct val="108000"/>
              </a:lnSpc>
              <a:spcBef>
                <a:spcPts val="600"/>
              </a:spcBef>
              <a:buFont typeface="Arial" panose="020B0604020202020204" pitchFamily="34" charset="0"/>
              <a:buChar char="•"/>
            </a:pPr>
            <a:r>
              <a:rPr lang="en-US" sz="1800" dirty="0">
                <a:solidFill>
                  <a:schemeClr val="tx1">
                    <a:lumMod val="65000"/>
                    <a:lumOff val="35000"/>
                  </a:schemeClr>
                </a:solidFill>
              </a:rPr>
              <a:t>Schools and school boarding premises must comply with Ministerial Order No. 1359 which came into effect on 1 July 2022.</a:t>
            </a:r>
          </a:p>
          <a:p>
            <a:pPr marL="342900" indent="-342900">
              <a:lnSpc>
                <a:spcPct val="108000"/>
              </a:lnSpc>
              <a:spcBef>
                <a:spcPts val="600"/>
              </a:spcBef>
              <a:buFont typeface="Arial" panose="020B0604020202020204" pitchFamily="34" charset="0"/>
              <a:buChar char="•"/>
            </a:pPr>
            <a:r>
              <a:rPr lang="en-AU" sz="1800" dirty="0">
                <a:solidFill>
                  <a:schemeClr val="tx1">
                    <a:lumMod val="65000"/>
                    <a:lumOff val="35000"/>
                  </a:schemeClr>
                </a:solidFill>
                <a:effectLst/>
              </a:rPr>
              <a:t>11 Standards with the requirements for schools set out in the Ministerial Order. </a:t>
            </a:r>
          </a:p>
          <a:p>
            <a:pPr marL="342900" indent="-342900">
              <a:lnSpc>
                <a:spcPct val="108000"/>
              </a:lnSpc>
              <a:spcBef>
                <a:spcPts val="600"/>
              </a:spcBef>
              <a:buFont typeface="Arial" panose="020B0604020202020204" pitchFamily="34" charset="0"/>
              <a:buChar char="•"/>
            </a:pPr>
            <a:r>
              <a:rPr lang="en-AU" sz="1800" dirty="0">
                <a:solidFill>
                  <a:schemeClr val="tx1">
                    <a:lumMod val="65000"/>
                    <a:lumOff val="35000"/>
                  </a:schemeClr>
                </a:solidFill>
              </a:rPr>
              <a:t>Implement policies and procedures - must be contextualised.</a:t>
            </a:r>
          </a:p>
          <a:p>
            <a:pPr marL="342900" indent="-342900">
              <a:lnSpc>
                <a:spcPct val="108000"/>
              </a:lnSpc>
              <a:spcBef>
                <a:spcPts val="600"/>
              </a:spcBef>
              <a:buFont typeface="Arial" panose="020B0604020202020204" pitchFamily="34" charset="0"/>
              <a:buChar char="•"/>
            </a:pPr>
            <a:r>
              <a:rPr lang="en-AU" sz="1800" dirty="0">
                <a:solidFill>
                  <a:schemeClr val="tx1">
                    <a:lumMod val="65000"/>
                    <a:lumOff val="35000"/>
                  </a:schemeClr>
                </a:solidFill>
                <a:effectLst/>
              </a:rPr>
              <a:t>School</a:t>
            </a:r>
            <a:r>
              <a:rPr lang="en-AU" sz="1800" dirty="0">
                <a:solidFill>
                  <a:schemeClr val="tx1">
                    <a:lumMod val="65000"/>
                    <a:lumOff val="35000"/>
                  </a:schemeClr>
                </a:solidFill>
              </a:rPr>
              <a:t>’s must identify and record child safety risks and strategies to mitigate and manage those risks. Living document.</a:t>
            </a:r>
          </a:p>
          <a:p>
            <a:pPr marL="342900" indent="-342900">
              <a:lnSpc>
                <a:spcPct val="108000"/>
              </a:lnSpc>
              <a:spcBef>
                <a:spcPts val="600"/>
              </a:spcBef>
              <a:buFont typeface="Arial" panose="020B0604020202020204" pitchFamily="34" charset="0"/>
              <a:buChar char="•"/>
            </a:pPr>
            <a:r>
              <a:rPr lang="en-AU" sz="1800" dirty="0">
                <a:solidFill>
                  <a:schemeClr val="tx1">
                    <a:lumMod val="65000"/>
                    <a:lumOff val="35000"/>
                  </a:schemeClr>
                </a:solidFill>
              </a:rPr>
              <a:t>Our website provides guidance on how to comply:</a:t>
            </a:r>
          </a:p>
          <a:p>
            <a:pPr marL="0" lvl="3" indent="0">
              <a:buNone/>
            </a:pPr>
            <a:r>
              <a:rPr lang="en-AU" sz="1500" b="1" u="sng" dirty="0">
                <a:solidFill>
                  <a:srgbClr val="007EB3"/>
                </a:solidFill>
                <a:hlinkClick r:id="rId3">
                  <a:extLst>
                    <a:ext uri="{A12FA001-AC4F-418D-AE19-62706E023703}">
                      <ahyp:hlinkClr xmlns:ahyp="http://schemas.microsoft.com/office/drawing/2018/hyperlinkcolor" val="tx"/>
                    </a:ext>
                  </a:extLst>
                </a:hlinkClick>
              </a:rPr>
              <a:t>www.vic.gov.au/child-safe-standards-schools-and-school-boarding-premises</a:t>
            </a:r>
            <a:endParaRPr lang="en-AU" sz="1500" b="1" dirty="0">
              <a:solidFill>
                <a:srgbClr val="007EB3"/>
              </a:solidFill>
            </a:endParaRPr>
          </a:p>
        </p:txBody>
      </p:sp>
      <p:sp>
        <p:nvSpPr>
          <p:cNvPr id="4" name="Slide Number Placeholder 3">
            <a:extLst>
              <a:ext uri="{FF2B5EF4-FFF2-40B4-BE49-F238E27FC236}">
                <a16:creationId xmlns:a16="http://schemas.microsoft.com/office/drawing/2014/main" id="{0011B17E-DD87-4FC6-A357-9F6D3A351B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srgbClr val="53565A"/>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050"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8" name="Title 1">
            <a:extLst>
              <a:ext uri="{FF2B5EF4-FFF2-40B4-BE49-F238E27FC236}">
                <a16:creationId xmlns:a16="http://schemas.microsoft.com/office/drawing/2014/main" id="{0FAEAC3F-D118-462A-4146-464436E39BA9}"/>
              </a:ext>
            </a:extLst>
          </p:cNvPr>
          <p:cNvSpPr>
            <a:spLocks noGrp="1"/>
          </p:cNvSpPr>
          <p:nvPr>
            <p:ph type="title"/>
          </p:nvPr>
        </p:nvSpPr>
        <p:spPr>
          <a:xfrm>
            <a:off x="549087" y="404664"/>
            <a:ext cx="10984036" cy="1152127"/>
          </a:xfrm>
        </p:spPr>
        <p:txBody>
          <a:bodyPr/>
          <a:lstStyle/>
          <a:p>
            <a:r>
              <a:rPr lang="en-AU" dirty="0"/>
              <a:t>Ministerial Order No. 1359 – Child Safe Standards </a:t>
            </a:r>
          </a:p>
        </p:txBody>
      </p:sp>
      <p:pic>
        <p:nvPicPr>
          <p:cNvPr id="10" name="Picture 9">
            <a:extLst>
              <a:ext uri="{FF2B5EF4-FFF2-40B4-BE49-F238E27FC236}">
                <a16:creationId xmlns:a16="http://schemas.microsoft.com/office/drawing/2014/main" id="{282C4E78-618D-79DF-A0F3-18B9C36AEB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079"/>
          <a:stretch/>
        </p:blipFill>
        <p:spPr>
          <a:xfrm>
            <a:off x="7931208" y="1772816"/>
            <a:ext cx="4114655" cy="4012042"/>
          </a:xfrm>
          <a:prstGeom prst="rect">
            <a:avLst/>
          </a:prstGeom>
        </p:spPr>
      </p:pic>
    </p:spTree>
    <p:extLst>
      <p:ext uri="{BB962C8B-B14F-4D97-AF65-F5344CB8AC3E}">
        <p14:creationId xmlns:p14="http://schemas.microsoft.com/office/powerpoint/2010/main" val="3581520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t>38</a:t>
            </a:fld>
            <a:endParaRPr lang="en-AU" sz="1050" dirty="0">
              <a:latin typeface="Arial" charset="0"/>
              <a:ea typeface="Arial" charset="0"/>
              <a:cs typeface="Arial" charset="0"/>
            </a:endParaRPr>
          </a:p>
        </p:txBody>
      </p:sp>
      <p:sp>
        <p:nvSpPr>
          <p:cNvPr id="3" name="Content Placeholder 2">
            <a:extLst>
              <a:ext uri="{FF2B5EF4-FFF2-40B4-BE49-F238E27FC236}">
                <a16:creationId xmlns:a16="http://schemas.microsoft.com/office/drawing/2014/main" id="{3BBAED33-3364-03E8-7EFF-D30BA2F42302}"/>
              </a:ext>
            </a:extLst>
          </p:cNvPr>
          <p:cNvSpPr>
            <a:spLocks noGrp="1"/>
          </p:cNvSpPr>
          <p:nvPr>
            <p:ph sz="half" idx="1"/>
          </p:nvPr>
        </p:nvSpPr>
        <p:spPr>
          <a:xfrm>
            <a:off x="623392" y="3585905"/>
            <a:ext cx="5558408" cy="2710930"/>
          </a:xfrm>
        </p:spPr>
        <p:txBody>
          <a:bodyPr/>
          <a:lstStyle/>
          <a:p>
            <a:r>
              <a:rPr lang="en-AU" b="1" dirty="0">
                <a:effectLst/>
                <a:latin typeface="Arial" panose="020B0604020202020204" pitchFamily="34" charset="0"/>
                <a:ea typeface="Calibri" panose="020F0502020204030204" pitchFamily="34" charset="0"/>
                <a:cs typeface="Arial" panose="020B0604020202020204" pitchFamily="34" charset="0"/>
              </a:rPr>
              <a:t>Katrina Woodland </a:t>
            </a:r>
          </a:p>
          <a:p>
            <a:r>
              <a:rPr lang="en-AU" dirty="0">
                <a:effectLst/>
                <a:latin typeface="Arial" panose="020B0604020202020204" pitchFamily="34" charset="0"/>
                <a:ea typeface="Calibri" panose="020F0502020204030204" pitchFamily="34" charset="0"/>
                <a:cs typeface="Arial" panose="020B0604020202020204" pitchFamily="34" charset="0"/>
              </a:rPr>
              <a:t>Manager, Non-Government Schooling and Sector Support Unit, Department of Education</a:t>
            </a:r>
            <a:endParaRPr lang="en-AU" dirty="0">
              <a:latin typeface="Arial" panose="020B0604020202020204" pitchFamily="34" charset="0"/>
              <a:cs typeface="Arial" panose="020B0604020202020204" pitchFamily="34" charset="0"/>
            </a:endParaRPr>
          </a:p>
        </p:txBody>
      </p:sp>
      <p:sp>
        <p:nvSpPr>
          <p:cNvPr id="14" name="Title 13"/>
          <p:cNvSpPr>
            <a:spLocks noGrp="1"/>
          </p:cNvSpPr>
          <p:nvPr>
            <p:ph type="title"/>
          </p:nvPr>
        </p:nvSpPr>
        <p:spPr>
          <a:xfrm>
            <a:off x="623392" y="2204864"/>
            <a:ext cx="7419256" cy="800592"/>
          </a:xfrm>
        </p:spPr>
        <p:txBody>
          <a:bodyPr>
            <a:normAutofit fontScale="90000"/>
          </a:bodyPr>
          <a:lstStyle/>
          <a:p>
            <a:r>
              <a:rPr lang="en-US" sz="3900" dirty="0">
                <a:latin typeface="Arial" panose="020B0604020202020204" pitchFamily="34" charset="0"/>
                <a:cs typeface="Arial" panose="020B0604020202020204" pitchFamily="34" charset="0"/>
              </a:rPr>
              <a:t>The </a:t>
            </a:r>
            <a:r>
              <a:rPr lang="en-US" sz="3900" dirty="0">
                <a:effectLst/>
                <a:latin typeface="Arial" panose="020B0604020202020204" pitchFamily="34" charset="0"/>
                <a:ea typeface="Calibri" panose="020F0502020204030204" pitchFamily="34" charset="0"/>
                <a:cs typeface="Arial" panose="020B0604020202020204" pitchFamily="34" charset="0"/>
              </a:rPr>
              <a:t>role of Department of Education and state grant obligations</a:t>
            </a:r>
            <a:br>
              <a:rPr lang="en-AU" sz="3600" dirty="0">
                <a:solidFill>
                  <a:srgbClr val="53565A"/>
                </a:solidFill>
                <a:effectLst/>
                <a:latin typeface="+mn-lt"/>
                <a:ea typeface="Calibri" panose="020F0502020204030204" pitchFamily="34" charset="0"/>
                <a:cs typeface="Times New Roman" panose="02020603050405020304" pitchFamily="18" charset="0"/>
              </a:rPr>
            </a:br>
            <a:endParaRPr lang="en-US" dirty="0"/>
          </a:p>
        </p:txBody>
      </p:sp>
      <p:pic>
        <p:nvPicPr>
          <p:cNvPr id="2050" name="Picture 2" descr="Department of Education (Victoria) - Wikipedia">
            <a:extLst>
              <a:ext uri="{FF2B5EF4-FFF2-40B4-BE49-F238E27FC236}">
                <a16:creationId xmlns:a16="http://schemas.microsoft.com/office/drawing/2014/main" id="{87C11433-4923-7050-F2D0-9E59AC62DD4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687" b="14503"/>
          <a:stretch/>
        </p:blipFill>
        <p:spPr bwMode="auto">
          <a:xfrm>
            <a:off x="8676698" y="5733256"/>
            <a:ext cx="32017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378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CA7E45-C2C1-D928-86E8-F5BEBE6D327D}"/>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39</a:t>
            </a:fld>
            <a:endParaRPr lang="en-AU" sz="1050" dirty="0">
              <a:latin typeface="Arial" charset="0"/>
              <a:ea typeface="Arial" charset="0"/>
              <a:cs typeface="Arial" charset="0"/>
            </a:endParaRPr>
          </a:p>
        </p:txBody>
      </p:sp>
      <p:sp>
        <p:nvSpPr>
          <p:cNvPr id="7" name="Title 6">
            <a:extLst>
              <a:ext uri="{FF2B5EF4-FFF2-40B4-BE49-F238E27FC236}">
                <a16:creationId xmlns:a16="http://schemas.microsoft.com/office/drawing/2014/main" id="{EBB42C22-5086-E1DF-EC9D-FD0F22B6DDF6}"/>
              </a:ext>
            </a:extLst>
          </p:cNvPr>
          <p:cNvSpPr>
            <a:spLocks noGrp="1"/>
          </p:cNvSpPr>
          <p:nvPr>
            <p:ph type="title"/>
          </p:nvPr>
        </p:nvSpPr>
        <p:spPr>
          <a:xfrm>
            <a:off x="623392" y="1466569"/>
            <a:ext cx="7419256" cy="800592"/>
          </a:xfrm>
        </p:spPr>
        <p:txBody>
          <a:bodyPr>
            <a:normAutofit fontScale="90000"/>
          </a:bodyPr>
          <a:lstStyle/>
          <a:p>
            <a:r>
              <a:rPr lang="en-US" sz="3900" dirty="0">
                <a:solidFill>
                  <a:schemeClr val="tx1"/>
                </a:solidFill>
                <a:effectLst/>
                <a:latin typeface="+mn-lt"/>
                <a:ea typeface="Calibri" panose="020F0502020204030204" pitchFamily="34" charset="0"/>
                <a:cs typeface="Times New Roman" panose="02020603050405020304" pitchFamily="18" charset="0"/>
              </a:rPr>
              <a:t>Role of Independent Schools Victoria (ISV) and funding</a:t>
            </a:r>
            <a:br>
              <a:rPr lang="en-AU" sz="3600" dirty="0">
                <a:solidFill>
                  <a:srgbClr val="53565A"/>
                </a:solidFill>
                <a:effectLst/>
                <a:latin typeface="+mn-lt"/>
                <a:ea typeface="Calibri" panose="020F0502020204030204" pitchFamily="34" charset="0"/>
                <a:cs typeface="Times New Roman" panose="02020603050405020304" pitchFamily="18" charset="0"/>
              </a:rPr>
            </a:br>
            <a:endParaRPr lang="en-AU" dirty="0"/>
          </a:p>
        </p:txBody>
      </p:sp>
      <p:sp>
        <p:nvSpPr>
          <p:cNvPr id="9" name="Content Placeholder 2">
            <a:extLst>
              <a:ext uri="{FF2B5EF4-FFF2-40B4-BE49-F238E27FC236}">
                <a16:creationId xmlns:a16="http://schemas.microsoft.com/office/drawing/2014/main" id="{5B4F5F6F-6CC0-244D-175F-A92A9819EA83}"/>
              </a:ext>
            </a:extLst>
          </p:cNvPr>
          <p:cNvSpPr>
            <a:spLocks noGrp="1"/>
          </p:cNvSpPr>
          <p:nvPr>
            <p:ph sz="half" idx="1"/>
          </p:nvPr>
        </p:nvSpPr>
        <p:spPr>
          <a:xfrm>
            <a:off x="623392" y="2492896"/>
            <a:ext cx="5558408" cy="2710930"/>
          </a:xfrm>
        </p:spPr>
        <p:txBody>
          <a:bodyPr>
            <a:normAutofit/>
          </a:bodyPr>
          <a:lstStyle/>
          <a:p>
            <a:pPr>
              <a:lnSpc>
                <a:spcPct val="107000"/>
              </a:lnSpc>
              <a:spcAft>
                <a:spcPts val="800"/>
              </a:spcAft>
            </a:pPr>
            <a:r>
              <a:rPr lang="en-AU"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Nigel Bartlett</a:t>
            </a:r>
            <a:br>
              <a:rPr lang="en-AU"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AU"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Manager, Funding and Accountability</a:t>
            </a:r>
          </a:p>
          <a:p>
            <a:pPr>
              <a:lnSpc>
                <a:spcPct val="107000"/>
              </a:lnSpc>
              <a:spcAft>
                <a:spcPts val="800"/>
              </a:spcAft>
            </a:pPr>
            <a:r>
              <a:rPr lang="en-AU"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Sarah Dunn </a:t>
            </a:r>
            <a:br>
              <a:rPr lang="en-AU"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AU"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School Services Advisor</a:t>
            </a:r>
          </a:p>
          <a:p>
            <a:r>
              <a:rPr lang="en-AU" b="1" dirty="0">
                <a:solidFill>
                  <a:schemeClr val="tx1"/>
                </a:solidFill>
                <a:effectLst/>
                <a:latin typeface="Arial" panose="020B0604020202020204" pitchFamily="34" charset="0"/>
                <a:ea typeface="Calibri" panose="020F0502020204030204" pitchFamily="34" charset="0"/>
                <a:cs typeface="Arial" panose="020B0604020202020204" pitchFamily="34" charset="0"/>
              </a:rPr>
              <a:t>Angela Dynan </a:t>
            </a:r>
            <a:br>
              <a:rPr lang="en-AU"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AU" dirty="0">
                <a:solidFill>
                  <a:schemeClr val="tx1"/>
                </a:solidFill>
                <a:effectLst/>
                <a:latin typeface="Arial" panose="020B0604020202020204" pitchFamily="34" charset="0"/>
                <a:ea typeface="Calibri" panose="020F0502020204030204" pitchFamily="34" charset="0"/>
                <a:cs typeface="Arial" panose="020B0604020202020204" pitchFamily="34" charset="0"/>
              </a:rPr>
              <a:t>General Manager, VISBGA</a:t>
            </a:r>
            <a:endParaRPr lang="en-AU"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68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32657"/>
            <a:ext cx="10926241" cy="1296144"/>
          </a:xfrm>
        </p:spPr>
        <p:txBody>
          <a:bodyPr>
            <a:noAutofit/>
          </a:bodyPr>
          <a:lstStyle/>
          <a:p>
            <a:r>
              <a:rPr lang="en-AU" dirty="0">
                <a:solidFill>
                  <a:schemeClr val="tx1"/>
                </a:solidFill>
              </a:rPr>
              <a:t>Agenda</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870748190"/>
              </p:ext>
            </p:extLst>
          </p:nvPr>
        </p:nvGraphicFramePr>
        <p:xfrm>
          <a:off x="695400" y="1939318"/>
          <a:ext cx="11113695" cy="4273419"/>
        </p:xfrm>
        <a:graphic>
          <a:graphicData uri="http://schemas.openxmlformats.org/drawingml/2006/table">
            <a:tbl>
              <a:tblPr firstRow="1" bandRow="1">
                <a:tableStyleId>{5C22544A-7EE6-4342-B048-85BDC9FD1C3A}</a:tableStyleId>
              </a:tblPr>
              <a:tblGrid>
                <a:gridCol w="1732768">
                  <a:extLst>
                    <a:ext uri="{9D8B030D-6E8A-4147-A177-3AD203B41FA5}">
                      <a16:colId xmlns:a16="http://schemas.microsoft.com/office/drawing/2014/main" val="787548496"/>
                    </a:ext>
                  </a:extLst>
                </a:gridCol>
                <a:gridCol w="6669253">
                  <a:extLst>
                    <a:ext uri="{9D8B030D-6E8A-4147-A177-3AD203B41FA5}">
                      <a16:colId xmlns:a16="http://schemas.microsoft.com/office/drawing/2014/main" val="4253334790"/>
                    </a:ext>
                  </a:extLst>
                </a:gridCol>
                <a:gridCol w="2711674">
                  <a:extLst>
                    <a:ext uri="{9D8B030D-6E8A-4147-A177-3AD203B41FA5}">
                      <a16:colId xmlns:a16="http://schemas.microsoft.com/office/drawing/2014/main" val="2548574595"/>
                    </a:ext>
                  </a:extLst>
                </a:gridCol>
              </a:tblGrid>
              <a:tr h="341216">
                <a:tc>
                  <a:txBody>
                    <a:bodyPr/>
                    <a:lstStyle/>
                    <a:p>
                      <a:pPr algn="l">
                        <a:spcBef>
                          <a:spcPts val="0"/>
                        </a:spcBef>
                      </a:pPr>
                      <a:r>
                        <a:rPr lang="en-AU" dirty="0">
                          <a:solidFill>
                            <a:srgbClr val="FFFFFF"/>
                          </a:solidFill>
                        </a:rPr>
                        <a:t>Time</a:t>
                      </a:r>
                    </a:p>
                  </a:txBody>
                  <a:tcPr anchor="ctr">
                    <a:solidFill>
                      <a:srgbClr val="103D64"/>
                    </a:solidFill>
                  </a:tcPr>
                </a:tc>
                <a:tc>
                  <a:txBody>
                    <a:bodyPr/>
                    <a:lstStyle/>
                    <a:p>
                      <a:pPr>
                        <a:spcBef>
                          <a:spcPts val="0"/>
                        </a:spcBef>
                      </a:pPr>
                      <a:r>
                        <a:rPr lang="en-AU" dirty="0">
                          <a:solidFill>
                            <a:srgbClr val="103D64"/>
                          </a:solidFill>
                        </a:rPr>
                        <a:t>Item</a:t>
                      </a:r>
                    </a:p>
                  </a:txBody>
                  <a:tcPr>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a:txBody>
                    <a:bodyPr/>
                    <a:lstStyle/>
                    <a:p>
                      <a:pPr>
                        <a:spcBef>
                          <a:spcPts val="0"/>
                        </a:spcBef>
                      </a:pPr>
                      <a:r>
                        <a:rPr lang="en-AU" dirty="0">
                          <a:solidFill>
                            <a:srgbClr val="103D64"/>
                          </a:solidFill>
                        </a:rPr>
                        <a:t>Presented by</a:t>
                      </a:r>
                    </a:p>
                  </a:txBody>
                  <a:tcP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229744796"/>
                  </a:ext>
                </a:extLst>
              </a:tr>
              <a:tr h="369427">
                <a:tc>
                  <a:txBody>
                    <a:bodyPr/>
                    <a:lstStyle/>
                    <a:p>
                      <a:pPr algn="l">
                        <a:lnSpc>
                          <a:spcPct val="100000"/>
                        </a:lnSpc>
                        <a:spcAft>
                          <a:spcPts val="0"/>
                        </a:spcAft>
                      </a:pPr>
                      <a:r>
                        <a:rPr lang="en-AU" sz="1800" dirty="0">
                          <a:solidFill>
                            <a:schemeClr val="accent3"/>
                          </a:solidFill>
                        </a:rPr>
                        <a:t>11:30 am </a:t>
                      </a:r>
                    </a:p>
                  </a:txBody>
                  <a:tcPr anchor="ctr">
                    <a:lnR w="12700" cap="flat" cmpd="sng" algn="ctr">
                      <a:solidFill>
                        <a:srgbClr val="888B8D"/>
                      </a:solidFill>
                      <a:prstDash val="sysDot"/>
                      <a:round/>
                      <a:headEnd type="none" w="med" len="med"/>
                      <a:tailEnd type="none" w="med" len="med"/>
                    </a:lnR>
                    <a:lnB w="12700" cap="flat" cmpd="sng" algn="ctr">
                      <a:solidFill>
                        <a:srgbClr val="888B8D"/>
                      </a:solidFill>
                      <a:prstDash val="sysDot"/>
                      <a:round/>
                      <a:headEnd type="none" w="med" len="med"/>
                      <a:tailEnd type="none" w="med" len="med"/>
                    </a:lnB>
                    <a:noFill/>
                  </a:tcPr>
                </a:tc>
                <a:tc>
                  <a:txBody>
                    <a:bodyPr/>
                    <a:lstStyle/>
                    <a:p>
                      <a:pPr algn="l">
                        <a:lnSpc>
                          <a:spcPct val="100000"/>
                        </a:lnSpc>
                        <a:spcAft>
                          <a:spcPts val="0"/>
                        </a:spcAft>
                      </a:pPr>
                      <a:r>
                        <a:rPr lang="en-AU" sz="1800" dirty="0">
                          <a:solidFill>
                            <a:srgbClr val="53565A"/>
                          </a:solidFill>
                          <a:effectLst/>
                          <a:latin typeface="+mn-lt"/>
                          <a:ea typeface="Calibri" panose="020F0502020204030204" pitchFamily="34" charset="0"/>
                          <a:cs typeface="Times New Roman" panose="02020603050405020304" pitchFamily="18" charset="0"/>
                        </a:rPr>
                        <a:t>Welcome and introduction</a:t>
                      </a:r>
                    </a:p>
                  </a:txBody>
                  <a:tcPr anchor="ctr">
                    <a:lnL w="12700" cap="flat" cmpd="sng" algn="ctr">
                      <a:solidFill>
                        <a:srgbClr val="888B8D"/>
                      </a:solidFill>
                      <a:prstDash val="sysDot"/>
                      <a:round/>
                      <a:headEnd type="none" w="med" len="med"/>
                      <a:tailEnd type="none" w="med" len="med"/>
                    </a:lnL>
                    <a:lnR w="12700" cap="flat" cmpd="sng" algn="ctr">
                      <a:solidFill>
                        <a:srgbClr val="888B8D"/>
                      </a:solid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53565A"/>
                          </a:solidFill>
                          <a:effectLst/>
                          <a:latin typeface="+mn-lt"/>
                          <a:ea typeface="Calibri" panose="020F0502020204030204" pitchFamily="34" charset="0"/>
                          <a:cs typeface="Times New Roman" panose="02020603050405020304" pitchFamily="18" charset="0"/>
                        </a:rPr>
                        <a:t>VRQA</a:t>
                      </a:r>
                    </a:p>
                  </a:txBody>
                  <a:tcP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4"/>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extLst>
                  <a:ext uri="{0D108BD9-81ED-4DB2-BD59-A6C34878D82A}">
                    <a16:rowId xmlns:a16="http://schemas.microsoft.com/office/drawing/2014/main" val="1999947280"/>
                  </a:ext>
                </a:extLst>
              </a:tr>
              <a:tr h="398086">
                <a:tc>
                  <a:txBody>
                    <a:bodyPr/>
                    <a:lstStyle/>
                    <a:p>
                      <a:pPr algn="l">
                        <a:lnSpc>
                          <a:spcPct val="100000"/>
                        </a:lnSpc>
                        <a:spcAft>
                          <a:spcPts val="0"/>
                        </a:spcAft>
                      </a:pPr>
                      <a:r>
                        <a:rPr lang="en-AU" sz="1800" dirty="0">
                          <a:solidFill>
                            <a:schemeClr val="accent3"/>
                          </a:solidFill>
                        </a:rPr>
                        <a:t>11:35 am</a:t>
                      </a:r>
                    </a:p>
                  </a:txBody>
                  <a:tcPr anchor="ctr">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3565A"/>
                          </a:solidFill>
                          <a:effectLst/>
                          <a:latin typeface="+mn-lt"/>
                          <a:ea typeface="Calibri" panose="020F0502020204030204" pitchFamily="34" charset="0"/>
                          <a:cs typeface="Times New Roman" panose="02020603050405020304" pitchFamily="18" charset="0"/>
                        </a:rPr>
                        <a:t>Guidelines to the Minimum Standards for School Registration</a:t>
                      </a:r>
                    </a:p>
                  </a:txBody>
                  <a:tcPr anchor="ctr">
                    <a:lnL w="12700" cap="flat" cmpd="sng" algn="ctr">
                      <a:solidFill>
                        <a:srgbClr val="888B8D"/>
                      </a:solidFill>
                      <a:prstDash val="sysDot"/>
                      <a:round/>
                      <a:headEnd type="none" w="med" len="med"/>
                      <a:tailEnd type="none" w="med" len="med"/>
                    </a:lnL>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solidFill>
                          <a:srgbClr val="53565A"/>
                        </a:solidFill>
                        <a:effectLst/>
                        <a:latin typeface="+mn-lt"/>
                        <a:ea typeface="Calibri" panose="020F0502020204030204" pitchFamily="34" charset="0"/>
                        <a:cs typeface="Times New Roman" panose="02020603050405020304" pitchFamily="18" charset="0"/>
                      </a:endParaRPr>
                    </a:p>
                  </a:txBody>
                  <a:tcPr anchor="ct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extLst>
                  <a:ext uri="{0D108BD9-81ED-4DB2-BD59-A6C34878D82A}">
                    <a16:rowId xmlns:a16="http://schemas.microsoft.com/office/drawing/2014/main" val="664770822"/>
                  </a:ext>
                </a:extLst>
              </a:tr>
              <a:tr h="398086">
                <a:tc>
                  <a:txBody>
                    <a:bodyPr/>
                    <a:lstStyle/>
                    <a:p>
                      <a:pPr algn="l">
                        <a:lnSpc>
                          <a:spcPct val="100000"/>
                        </a:lnSpc>
                        <a:spcAft>
                          <a:spcPts val="0"/>
                        </a:spcAft>
                      </a:pPr>
                      <a:r>
                        <a:rPr lang="en-AU" sz="1800" dirty="0">
                          <a:solidFill>
                            <a:schemeClr val="accent3"/>
                          </a:solidFill>
                        </a:rPr>
                        <a:t>11:40 am</a:t>
                      </a:r>
                    </a:p>
                  </a:txBody>
                  <a:tcPr anchor="ctr">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3565A"/>
                          </a:solidFill>
                          <a:effectLst/>
                          <a:latin typeface="+mn-lt"/>
                          <a:ea typeface="Calibri" panose="020F0502020204030204" pitchFamily="34" charset="0"/>
                          <a:cs typeface="Times New Roman" panose="02020603050405020304" pitchFamily="18" charset="0"/>
                        </a:rPr>
                        <a:t>The role of VCAA and the process for </a:t>
                      </a:r>
                      <a:r>
                        <a:rPr lang="en-US" sz="1800" dirty="0" err="1">
                          <a:solidFill>
                            <a:srgbClr val="53565A"/>
                          </a:solidFill>
                          <a:effectLst/>
                          <a:latin typeface="+mn-lt"/>
                          <a:ea typeface="Calibri" panose="020F0502020204030204" pitchFamily="34" charset="0"/>
                          <a:cs typeface="Times New Roman" panose="02020603050405020304" pitchFamily="18" charset="0"/>
                        </a:rPr>
                        <a:t>authorising</a:t>
                      </a:r>
                      <a:r>
                        <a:rPr lang="en-US" sz="1800" dirty="0">
                          <a:solidFill>
                            <a:srgbClr val="53565A"/>
                          </a:solidFill>
                          <a:effectLst/>
                          <a:latin typeface="+mn-lt"/>
                          <a:ea typeface="Calibri" panose="020F0502020204030204" pitchFamily="34" charset="0"/>
                          <a:cs typeface="Times New Roman" panose="02020603050405020304" pitchFamily="18" charset="0"/>
                        </a:rPr>
                        <a:t> curriculum</a:t>
                      </a:r>
                    </a:p>
                  </a:txBody>
                  <a:tcPr anchor="ctr">
                    <a:lnL w="12700" cap="flat" cmpd="sng" algn="ctr">
                      <a:solidFill>
                        <a:srgbClr val="888B8D"/>
                      </a:solidFill>
                      <a:prstDash val="sysDot"/>
                      <a:round/>
                      <a:headEnd type="none" w="med" len="med"/>
                      <a:tailEnd type="none" w="med" len="med"/>
                    </a:lnL>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53565A"/>
                          </a:solidFill>
                          <a:effectLst/>
                          <a:latin typeface="+mn-lt"/>
                          <a:ea typeface="Calibri" panose="020F0502020204030204" pitchFamily="34" charset="0"/>
                          <a:cs typeface="Times New Roman" panose="02020603050405020304" pitchFamily="18" charset="0"/>
                        </a:rPr>
                        <a:t>VCAA</a:t>
                      </a:r>
                      <a:endParaRPr lang="en-US" sz="1800" dirty="0">
                        <a:solidFill>
                          <a:srgbClr val="53565A"/>
                        </a:solidFill>
                        <a:effectLst/>
                        <a:latin typeface="+mn-lt"/>
                        <a:ea typeface="Calibri" panose="020F0502020204030204" pitchFamily="34" charset="0"/>
                        <a:cs typeface="Times New Roman" panose="02020603050405020304" pitchFamily="18" charset="0"/>
                      </a:endParaRPr>
                    </a:p>
                  </a:txBody>
                  <a:tcPr anchor="ct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extLst>
                  <a:ext uri="{0D108BD9-81ED-4DB2-BD59-A6C34878D82A}">
                    <a16:rowId xmlns:a16="http://schemas.microsoft.com/office/drawing/2014/main" val="2848207522"/>
                  </a:ext>
                </a:extLst>
              </a:tr>
              <a:tr h="369427">
                <a:tc>
                  <a:txBody>
                    <a:bodyPr/>
                    <a:lstStyle/>
                    <a:p>
                      <a:pPr algn="l">
                        <a:lnSpc>
                          <a:spcPct val="100000"/>
                        </a:lnSpc>
                        <a:spcAft>
                          <a:spcPts val="0"/>
                        </a:spcAft>
                      </a:pPr>
                      <a:r>
                        <a:rPr lang="en-AU" sz="1800" dirty="0">
                          <a:solidFill>
                            <a:schemeClr val="accent3"/>
                          </a:solidFill>
                        </a:rPr>
                        <a:t>11:45 am</a:t>
                      </a:r>
                    </a:p>
                  </a:txBody>
                  <a:tcPr anchor="ctr">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53565A"/>
                          </a:solidFill>
                          <a:effectLst/>
                          <a:latin typeface="+mn-lt"/>
                          <a:ea typeface="Calibri" panose="020F0502020204030204" pitchFamily="34" charset="0"/>
                          <a:cs typeface="Times New Roman" panose="02020603050405020304" pitchFamily="18" charset="0"/>
                        </a:rPr>
                        <a:t>School Governance and Not-for-profit requirements</a:t>
                      </a:r>
                      <a:endParaRPr lang="en-AU" sz="1800" kern="1200" dirty="0">
                        <a:solidFill>
                          <a:srgbClr val="53565A"/>
                        </a:solidFill>
                        <a:effectLst/>
                        <a:latin typeface="+mn-lt"/>
                        <a:ea typeface="Calibri" panose="020F0502020204030204" pitchFamily="34" charset="0"/>
                        <a:cs typeface="Times New Roman" panose="02020603050405020304" pitchFamily="18" charset="0"/>
                      </a:endParaRPr>
                    </a:p>
                  </a:txBody>
                  <a:tcPr anchor="ctr">
                    <a:lnL w="12700" cap="flat" cmpd="sng" algn="ctr">
                      <a:solidFill>
                        <a:srgbClr val="888B8D"/>
                      </a:solidFill>
                      <a:prstDash val="sysDot"/>
                      <a:round/>
                      <a:headEnd type="none" w="med" len="med"/>
                      <a:tailEnd type="none" w="med" len="med"/>
                    </a:lnL>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aseline="0" dirty="0">
                          <a:solidFill>
                            <a:srgbClr val="53565A"/>
                          </a:solidFill>
                          <a:effectLst/>
                          <a:latin typeface="+mn-lt"/>
                          <a:ea typeface="Calibri" panose="020F0502020204030204" pitchFamily="34" charset="0"/>
                          <a:cs typeface="Times New Roman" panose="02020603050405020304" pitchFamily="18" charset="0"/>
                        </a:rPr>
                        <a:t>VRQA</a:t>
                      </a:r>
                      <a:endParaRPr lang="en-AU" sz="1800" dirty="0">
                        <a:solidFill>
                          <a:srgbClr val="53565A"/>
                        </a:solidFill>
                        <a:effectLst/>
                        <a:latin typeface="+mn-lt"/>
                        <a:ea typeface="Calibri" panose="020F0502020204030204" pitchFamily="34" charset="0"/>
                        <a:cs typeface="Times New Roman" panose="02020603050405020304" pitchFamily="18" charset="0"/>
                      </a:endParaRPr>
                    </a:p>
                  </a:txBody>
                  <a:tcP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extLst>
                  <a:ext uri="{0D108BD9-81ED-4DB2-BD59-A6C34878D82A}">
                    <a16:rowId xmlns:a16="http://schemas.microsoft.com/office/drawing/2014/main" val="247978813"/>
                  </a:ext>
                </a:extLst>
              </a:tr>
              <a:tr h="398086">
                <a:tc>
                  <a:txBody>
                    <a:bodyPr/>
                    <a:lstStyle/>
                    <a:p>
                      <a:pPr algn="l">
                        <a:lnSpc>
                          <a:spcPct val="100000"/>
                        </a:lnSpc>
                        <a:spcAft>
                          <a:spcPts val="0"/>
                        </a:spcAft>
                      </a:pPr>
                      <a:r>
                        <a:rPr lang="en-AU" sz="1800" dirty="0">
                          <a:solidFill>
                            <a:schemeClr val="accent3"/>
                          </a:solidFill>
                        </a:rPr>
                        <a:t>12:00 pm</a:t>
                      </a:r>
                    </a:p>
                  </a:txBody>
                  <a:tcPr anchor="ctr">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3565A"/>
                          </a:solidFill>
                          <a:effectLst/>
                          <a:latin typeface="+mn-lt"/>
                          <a:ea typeface="Calibri" panose="020F0502020204030204" pitchFamily="34" charset="0"/>
                          <a:cs typeface="Times New Roman" panose="02020603050405020304" pitchFamily="18" charset="0"/>
                        </a:rPr>
                        <a:t>Minimum Standards – care, safety and welfare</a:t>
                      </a:r>
                    </a:p>
                  </a:txBody>
                  <a:tcPr anchor="ctr">
                    <a:lnL w="12700" cap="flat" cmpd="sng" algn="ctr">
                      <a:solidFill>
                        <a:srgbClr val="888B8D"/>
                      </a:solidFill>
                      <a:prstDash val="sysDot"/>
                      <a:round/>
                      <a:headEnd type="none" w="med" len="med"/>
                      <a:tailEnd type="none" w="med" len="med"/>
                    </a:lnL>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solidFill>
                          <a:srgbClr val="53565A"/>
                        </a:solidFill>
                        <a:effectLst/>
                        <a:latin typeface="+mn-lt"/>
                        <a:ea typeface="Calibri" panose="020F0502020204030204" pitchFamily="34" charset="0"/>
                        <a:cs typeface="Times New Roman" panose="02020603050405020304" pitchFamily="18" charset="0"/>
                      </a:endParaRPr>
                    </a:p>
                  </a:txBody>
                  <a:tcPr anchor="ct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extLst>
                  <a:ext uri="{0D108BD9-81ED-4DB2-BD59-A6C34878D82A}">
                    <a16:rowId xmlns:a16="http://schemas.microsoft.com/office/drawing/2014/main" val="2610005656"/>
                  </a:ext>
                </a:extLst>
              </a:tr>
              <a:tr h="398086">
                <a:tc>
                  <a:txBody>
                    <a:bodyPr/>
                    <a:lstStyle/>
                    <a:p>
                      <a:pPr algn="l">
                        <a:lnSpc>
                          <a:spcPct val="100000"/>
                        </a:lnSpc>
                        <a:spcAft>
                          <a:spcPts val="0"/>
                        </a:spcAft>
                      </a:pPr>
                      <a:r>
                        <a:rPr lang="en-AU" sz="1800" dirty="0">
                          <a:solidFill>
                            <a:schemeClr val="accent3"/>
                          </a:solidFill>
                        </a:rPr>
                        <a:t>12:15 pm</a:t>
                      </a:r>
                    </a:p>
                  </a:txBody>
                  <a:tcPr anchor="ctr">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rgbClr val="53565A"/>
                          </a:solidFill>
                          <a:effectLst/>
                          <a:latin typeface="+mn-lt"/>
                          <a:ea typeface="Times New Roman" panose="02020603050405020304" pitchFamily="18" charset="0"/>
                          <a:cs typeface="Times New Roman" panose="02020603050405020304" pitchFamily="18" charset="0"/>
                        </a:rPr>
                        <a:t>Child Safe Standards</a:t>
                      </a:r>
                    </a:p>
                  </a:txBody>
                  <a:tcPr anchor="ctr">
                    <a:lnL w="12700" cap="flat" cmpd="sng" algn="ctr">
                      <a:solidFill>
                        <a:srgbClr val="888B8D"/>
                      </a:solidFill>
                      <a:prstDash val="sysDot"/>
                      <a:round/>
                      <a:headEnd type="none" w="med" len="med"/>
                      <a:tailEnd type="none" w="med" len="med"/>
                    </a:lnL>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solidFill>
                          <a:srgbClr val="53565A"/>
                        </a:solidFill>
                        <a:effectLst/>
                        <a:latin typeface="+mn-lt"/>
                        <a:ea typeface="Calibri" panose="020F0502020204030204" pitchFamily="34" charset="0"/>
                        <a:cs typeface="Times New Roman" panose="02020603050405020304" pitchFamily="18" charset="0"/>
                      </a:endParaRPr>
                    </a:p>
                  </a:txBody>
                  <a:tcPr anchor="ct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extLst>
                  <a:ext uri="{0D108BD9-81ED-4DB2-BD59-A6C34878D82A}">
                    <a16:rowId xmlns:a16="http://schemas.microsoft.com/office/drawing/2014/main" val="3453315158"/>
                  </a:ext>
                </a:extLst>
              </a:tr>
              <a:tr h="398086">
                <a:tc>
                  <a:txBody>
                    <a:bodyPr/>
                    <a:lstStyle/>
                    <a:p>
                      <a:pPr algn="l">
                        <a:lnSpc>
                          <a:spcPct val="100000"/>
                        </a:lnSpc>
                        <a:spcAft>
                          <a:spcPts val="0"/>
                        </a:spcAft>
                      </a:pPr>
                      <a:r>
                        <a:rPr lang="en-AU" sz="1800" dirty="0">
                          <a:solidFill>
                            <a:schemeClr val="accent3"/>
                          </a:solidFill>
                        </a:rPr>
                        <a:t>12:30 pm</a:t>
                      </a:r>
                    </a:p>
                  </a:txBody>
                  <a:tcPr anchor="ctr">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3565A"/>
                          </a:solidFill>
                          <a:effectLst/>
                          <a:latin typeface="+mn-lt"/>
                          <a:ea typeface="Calibri" panose="020F0502020204030204" pitchFamily="34" charset="0"/>
                          <a:cs typeface="Times New Roman" panose="02020603050405020304" pitchFamily="18" charset="0"/>
                        </a:rPr>
                        <a:t>Role of Department of Education and state grant obligations</a:t>
                      </a:r>
                      <a:endParaRPr lang="en-AU" sz="1800" dirty="0">
                        <a:solidFill>
                          <a:srgbClr val="53565A"/>
                        </a:solidFill>
                        <a:effectLst/>
                        <a:latin typeface="+mn-lt"/>
                        <a:ea typeface="Calibri" panose="020F0502020204030204" pitchFamily="34" charset="0"/>
                        <a:cs typeface="Times New Roman" panose="02020603050405020304" pitchFamily="18" charset="0"/>
                      </a:endParaRPr>
                    </a:p>
                  </a:txBody>
                  <a:tcPr anchor="ctr">
                    <a:lnL w="12700" cap="flat" cmpd="sng" algn="ctr">
                      <a:solidFill>
                        <a:srgbClr val="888B8D"/>
                      </a:solidFill>
                      <a:prstDash val="sysDot"/>
                      <a:round/>
                      <a:headEnd type="none" w="med" len="med"/>
                      <a:tailEnd type="none" w="med" len="med"/>
                    </a:lnL>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53565A"/>
                          </a:solidFill>
                          <a:effectLst/>
                          <a:latin typeface="+mn-lt"/>
                          <a:ea typeface="Calibri" panose="020F0502020204030204" pitchFamily="34" charset="0"/>
                          <a:cs typeface="Times New Roman" panose="02020603050405020304" pitchFamily="18" charset="0"/>
                        </a:rPr>
                        <a:t>Department of Education</a:t>
                      </a:r>
                    </a:p>
                  </a:txBody>
                  <a:tcPr anchor="ct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extLst>
                  <a:ext uri="{0D108BD9-81ED-4DB2-BD59-A6C34878D82A}">
                    <a16:rowId xmlns:a16="http://schemas.microsoft.com/office/drawing/2014/main" val="3686713178"/>
                  </a:ext>
                </a:extLst>
              </a:tr>
              <a:tr h="410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accent3"/>
                          </a:solidFill>
                        </a:rPr>
                        <a:t>12:40 pm</a:t>
                      </a:r>
                    </a:p>
                  </a:txBody>
                  <a:tcPr anchor="ctr">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3565A"/>
                          </a:solidFill>
                          <a:effectLst/>
                          <a:latin typeface="+mn-lt"/>
                          <a:ea typeface="Calibri" panose="020F0502020204030204" pitchFamily="34" charset="0"/>
                          <a:cs typeface="Times New Roman" panose="02020603050405020304" pitchFamily="18" charset="0"/>
                        </a:rPr>
                        <a:t>Role of Independent Schools Victoria (ISV) and funding</a:t>
                      </a:r>
                      <a:endParaRPr lang="en-AU" sz="1800" dirty="0">
                        <a:solidFill>
                          <a:srgbClr val="53565A"/>
                        </a:solidFill>
                        <a:effectLst/>
                        <a:latin typeface="+mn-lt"/>
                        <a:ea typeface="Calibri" panose="020F0502020204030204" pitchFamily="34" charset="0"/>
                        <a:cs typeface="Times New Roman" panose="02020603050405020304" pitchFamily="18" charset="0"/>
                      </a:endParaRPr>
                    </a:p>
                  </a:txBody>
                  <a:tcPr anchor="ctr">
                    <a:lnL w="12700" cap="flat" cmpd="sng" algn="ctr">
                      <a:solidFill>
                        <a:srgbClr val="888B8D"/>
                      </a:solidFill>
                      <a:prstDash val="sysDot"/>
                      <a:round/>
                      <a:headEnd type="none" w="med" len="med"/>
                      <a:tailEnd type="none" w="med" len="med"/>
                    </a:lnL>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53565A"/>
                          </a:solidFill>
                          <a:effectLst/>
                          <a:latin typeface="+mn-lt"/>
                          <a:ea typeface="Calibri" panose="020F0502020204030204" pitchFamily="34" charset="0"/>
                          <a:cs typeface="Times New Roman" panose="02020603050405020304" pitchFamily="18" charset="0"/>
                        </a:rPr>
                        <a:t>ISV</a:t>
                      </a:r>
                    </a:p>
                  </a:txBody>
                  <a:tcPr anchor="ct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extLst>
                  <a:ext uri="{0D108BD9-81ED-4DB2-BD59-A6C34878D82A}">
                    <a16:rowId xmlns:a16="http://schemas.microsoft.com/office/drawing/2014/main" val="2990496987"/>
                  </a:ext>
                </a:extLst>
              </a:tr>
              <a:tr h="398086">
                <a:tc>
                  <a:txBody>
                    <a:bodyPr/>
                    <a:lstStyle/>
                    <a:p>
                      <a:pPr algn="l">
                        <a:lnSpc>
                          <a:spcPct val="100000"/>
                        </a:lnSpc>
                        <a:spcAft>
                          <a:spcPts val="0"/>
                        </a:spcAft>
                      </a:pPr>
                      <a:r>
                        <a:rPr lang="en-AU" sz="1800" dirty="0">
                          <a:solidFill>
                            <a:schemeClr val="accent3"/>
                          </a:solidFill>
                        </a:rPr>
                        <a:t>12:50 pm</a:t>
                      </a:r>
                    </a:p>
                  </a:txBody>
                  <a:tcPr anchor="ctr">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a:txBody>
                    <a:bodyPr/>
                    <a:lstStyle/>
                    <a:p>
                      <a:pPr algn="l">
                        <a:lnSpc>
                          <a:spcPct val="100000"/>
                        </a:lnSpc>
                        <a:spcAft>
                          <a:spcPts val="0"/>
                        </a:spcAft>
                      </a:pPr>
                      <a:r>
                        <a:rPr lang="en-US" sz="1800" dirty="0">
                          <a:solidFill>
                            <a:srgbClr val="53565A"/>
                          </a:solidFill>
                          <a:effectLst/>
                          <a:latin typeface="+mn-lt"/>
                          <a:ea typeface="Calibri" panose="020F0502020204030204" pitchFamily="34" charset="0"/>
                          <a:cs typeface="Times New Roman" panose="02020603050405020304" pitchFamily="18" charset="0"/>
                        </a:rPr>
                        <a:t>Application process</a:t>
                      </a:r>
                    </a:p>
                  </a:txBody>
                  <a:tcPr anchor="ctr">
                    <a:lnL w="12700" cap="flat" cmpd="sng" algn="ctr">
                      <a:solidFill>
                        <a:srgbClr val="888B8D"/>
                      </a:solidFill>
                      <a:prstDash val="sysDot"/>
                      <a:round/>
                      <a:headEnd type="none" w="med" len="med"/>
                      <a:tailEnd type="none" w="med" len="med"/>
                    </a:lnL>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rgbClr val="888B8D"/>
                      </a:solidFill>
                      <a:prstDash val="sysDot"/>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53565A"/>
                          </a:solidFill>
                          <a:effectLst/>
                          <a:latin typeface="+mn-lt"/>
                          <a:ea typeface="Calibri" panose="020F0502020204030204" pitchFamily="34" charset="0"/>
                          <a:cs typeface="Times New Roman" panose="02020603050405020304" pitchFamily="18" charset="0"/>
                        </a:rPr>
                        <a:t>VRQA</a:t>
                      </a:r>
                    </a:p>
                  </a:txBody>
                  <a:tcP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2076585715"/>
                  </a:ext>
                </a:extLst>
              </a:tr>
              <a:tr h="369427">
                <a:tc>
                  <a:txBody>
                    <a:bodyPr/>
                    <a:lstStyle/>
                    <a:p>
                      <a:pPr algn="l">
                        <a:lnSpc>
                          <a:spcPct val="100000"/>
                        </a:lnSpc>
                        <a:spcAft>
                          <a:spcPts val="0"/>
                        </a:spcAft>
                      </a:pPr>
                      <a:r>
                        <a:rPr lang="en-AU" sz="1800" dirty="0">
                          <a:solidFill>
                            <a:schemeClr val="accent3"/>
                          </a:solidFill>
                        </a:rPr>
                        <a:t>1:00 pm</a:t>
                      </a:r>
                    </a:p>
                  </a:txBody>
                  <a:tcPr anchor="ctr">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3565A"/>
                          </a:solidFill>
                          <a:effectLst/>
                          <a:latin typeface="+mn-lt"/>
                          <a:ea typeface="Calibri" panose="020F0502020204030204" pitchFamily="34" charset="0"/>
                          <a:cs typeface="Times New Roman" panose="02020603050405020304" pitchFamily="18" charset="0"/>
                        </a:rPr>
                        <a:t>Final questions and close</a:t>
                      </a:r>
                      <a:endParaRPr lang="en-AU" sz="1800" dirty="0">
                        <a:solidFill>
                          <a:srgbClr val="53565A"/>
                        </a:solidFill>
                        <a:effectLst/>
                        <a:latin typeface="+mn-lt"/>
                        <a:ea typeface="Calibri" panose="020F0502020204030204" pitchFamily="34" charset="0"/>
                        <a:cs typeface="Times New Roman" panose="02020603050405020304" pitchFamily="18" charset="0"/>
                      </a:endParaRPr>
                    </a:p>
                  </a:txBody>
                  <a:tcPr anchor="ctr">
                    <a:lnL w="12700" cap="flat" cmpd="sng" algn="ctr">
                      <a:solidFill>
                        <a:srgbClr val="888B8D"/>
                      </a:solidFill>
                      <a:prstDash val="sysDot"/>
                      <a:round/>
                      <a:headEnd type="none" w="med" len="med"/>
                      <a:tailEnd type="none" w="med" len="med"/>
                    </a:lnL>
                    <a:lnR w="12700" cap="flat" cmpd="sng" algn="ctr">
                      <a:solidFill>
                        <a:srgbClr val="888B8D"/>
                      </a:solid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tc vMerge="1">
                  <a:txBody>
                    <a:bodyPr/>
                    <a:lstStyle/>
                    <a:p>
                      <a:pPr algn="l">
                        <a:lnSpc>
                          <a:spcPct val="100000"/>
                        </a:lnSpc>
                        <a:spcAft>
                          <a:spcPts val="0"/>
                        </a:spcAft>
                      </a:pPr>
                      <a:endParaRPr lang="en-AU" sz="1800" dirty="0">
                        <a:solidFill>
                          <a:srgbClr val="53565A"/>
                        </a:solidFill>
                        <a:effectLst/>
                        <a:latin typeface="+mn-lt"/>
                        <a:ea typeface="Calibri" panose="020F0502020204030204" pitchFamily="34" charset="0"/>
                        <a:cs typeface="Times New Roman" panose="02020603050405020304" pitchFamily="18" charset="0"/>
                      </a:endParaRPr>
                    </a:p>
                  </a:txBody>
                  <a:tcPr anchor="ctr">
                    <a:lnL w="12700" cap="flat" cmpd="sng" algn="ctr">
                      <a:solidFill>
                        <a:srgbClr val="888B8D"/>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888B8D"/>
                      </a:solidFill>
                      <a:prstDash val="sysDot"/>
                      <a:round/>
                      <a:headEnd type="none" w="med" len="med"/>
                      <a:tailEnd type="none" w="med" len="med"/>
                    </a:lnT>
                    <a:lnB w="12700" cap="flat" cmpd="sng" algn="ctr">
                      <a:solidFill>
                        <a:schemeClr val="accent4"/>
                      </a:solidFill>
                      <a:prstDash val="sysDot"/>
                      <a:round/>
                      <a:headEnd type="none" w="med" len="med"/>
                      <a:tailEnd type="none" w="med" len="med"/>
                    </a:lnB>
                    <a:noFill/>
                  </a:tcPr>
                </a:tc>
                <a:extLst>
                  <a:ext uri="{0D108BD9-81ED-4DB2-BD59-A6C34878D82A}">
                    <a16:rowId xmlns:a16="http://schemas.microsoft.com/office/drawing/2014/main" val="1305195060"/>
                  </a:ext>
                </a:extLst>
              </a:tr>
            </a:tbl>
          </a:graphicData>
        </a:graphic>
      </p:graphicFrame>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8B9-BA6A-48BF-9C91-FF212198F197}" type="slidenum">
              <a:rPr kumimoji="0" lang="en-AU" sz="1050" b="0" i="0" u="none" strike="noStrike" kern="1200" cap="none" spc="0" normalizeH="0" baseline="0" noProof="0" smtClean="0">
                <a:ln>
                  <a:noFill/>
                </a:ln>
                <a:solidFill>
                  <a:prstClr val="white">
                    <a:tint val="75000"/>
                  </a:prstClr>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050" b="0" i="0" u="none" strike="noStrike" kern="1200" cap="none" spc="0" normalizeH="0" baseline="0" noProof="0" dirty="0">
              <a:ln>
                <a:noFill/>
              </a:ln>
              <a:solidFill>
                <a:prstClr val="white">
                  <a:tint val="75000"/>
                </a:prst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900344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ECF9D4-BAFA-AA02-A110-288FF813DD1F}"/>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40</a:t>
            </a:fld>
            <a:endParaRPr lang="en-AU" sz="1050" dirty="0">
              <a:latin typeface="Arial" charset="0"/>
              <a:ea typeface="Arial" charset="0"/>
              <a:cs typeface="Arial" charset="0"/>
            </a:endParaRPr>
          </a:p>
        </p:txBody>
      </p:sp>
      <p:sp>
        <p:nvSpPr>
          <p:cNvPr id="4" name="Title 3">
            <a:extLst>
              <a:ext uri="{FF2B5EF4-FFF2-40B4-BE49-F238E27FC236}">
                <a16:creationId xmlns:a16="http://schemas.microsoft.com/office/drawing/2014/main" id="{BB30AF49-90A8-16B8-F9ED-07AF80549F31}"/>
              </a:ext>
            </a:extLst>
          </p:cNvPr>
          <p:cNvSpPr>
            <a:spLocks noGrp="1"/>
          </p:cNvSpPr>
          <p:nvPr>
            <p:ph type="title"/>
          </p:nvPr>
        </p:nvSpPr>
        <p:spPr>
          <a:xfrm>
            <a:off x="609600" y="1988840"/>
            <a:ext cx="7419256" cy="800592"/>
          </a:xfrm>
        </p:spPr>
        <p:txBody>
          <a:bodyPr>
            <a:normAutofit fontScale="90000"/>
          </a:bodyPr>
          <a:lstStyle/>
          <a:p>
            <a:r>
              <a:rPr lang="en-US" sz="3900" dirty="0">
                <a:solidFill>
                  <a:schemeClr val="tx1"/>
                </a:solidFill>
                <a:effectLst/>
                <a:latin typeface="Arial" panose="020B0604020202020204" pitchFamily="34" charset="0"/>
                <a:ea typeface="Calibri" panose="020F0502020204030204" pitchFamily="34" charset="0"/>
                <a:cs typeface="Arial" panose="020B0604020202020204" pitchFamily="34" charset="0"/>
              </a:rPr>
              <a:t>Application process</a:t>
            </a:r>
            <a:br>
              <a:rPr lang="en-US" sz="3600" dirty="0">
                <a:solidFill>
                  <a:srgbClr val="53565A"/>
                </a:solidFill>
                <a:effectLst/>
                <a:latin typeface="+mn-lt"/>
                <a:ea typeface="Calibri" panose="020F0502020204030204" pitchFamily="34" charset="0"/>
                <a:cs typeface="Times New Roman" panose="02020603050405020304" pitchFamily="18" charset="0"/>
              </a:rPr>
            </a:br>
            <a:endParaRPr lang="en-AU" dirty="0"/>
          </a:p>
        </p:txBody>
      </p:sp>
      <p:sp>
        <p:nvSpPr>
          <p:cNvPr id="6" name="Text Placeholder 2">
            <a:extLst>
              <a:ext uri="{FF2B5EF4-FFF2-40B4-BE49-F238E27FC236}">
                <a16:creationId xmlns:a16="http://schemas.microsoft.com/office/drawing/2014/main" id="{F74F9B47-C450-9E8C-5008-6E94518D92CE}"/>
              </a:ext>
            </a:extLst>
          </p:cNvPr>
          <p:cNvSpPr txBox="1">
            <a:spLocks/>
          </p:cNvSpPr>
          <p:nvPr/>
        </p:nvSpPr>
        <p:spPr>
          <a:xfrm>
            <a:off x="609600" y="3416968"/>
            <a:ext cx="5558408" cy="1080121"/>
          </a:xfrm>
          <a:prstGeom prst="rect">
            <a:avLst/>
          </a:prstGeom>
        </p:spPr>
        <p:txBody>
          <a:bodyPr numCol="1" spcCol="180000">
            <a:normAutofit/>
          </a:bodyPr>
          <a:lstStyle>
            <a:lvl1pPr marL="0" indent="0" algn="l" defTabSz="914400" rtl="0" eaLnBrk="1" latinLnBrk="0" hangingPunct="1">
              <a:spcBef>
                <a:spcPts val="0"/>
              </a:spcBef>
              <a:spcAft>
                <a:spcPts val="600"/>
              </a:spcAft>
              <a:buFontTx/>
              <a:buNone/>
              <a:defRPr sz="2000" kern="1200">
                <a:solidFill>
                  <a:schemeClr val="bg1"/>
                </a:solidFill>
                <a:latin typeface="Arial" charset="0"/>
                <a:ea typeface="Arial" charset="0"/>
                <a:cs typeface="Arial" charset="0"/>
              </a:defRPr>
            </a:lvl1pPr>
            <a:lvl2pPr marL="0" indent="0" algn="l" defTabSz="914400" rtl="0" eaLnBrk="1" latinLnBrk="0" hangingPunct="1">
              <a:spcBef>
                <a:spcPts val="100"/>
              </a:spcBef>
              <a:spcAft>
                <a:spcPts val="600"/>
              </a:spcAft>
              <a:buFontTx/>
              <a:buNone/>
              <a:tabLst/>
              <a:defRPr sz="1530" b="0" kern="1200">
                <a:solidFill>
                  <a:schemeClr val="bg1"/>
                </a:solidFill>
                <a:latin typeface="Arial" charset="0"/>
                <a:ea typeface="Arial" charset="0"/>
                <a:cs typeface="Arial" charset="0"/>
              </a:defRPr>
            </a:lvl2pPr>
            <a:lvl3pPr marL="0" indent="0" algn="l" defTabSz="914400" rtl="0" eaLnBrk="1" latinLnBrk="0" hangingPunct="1">
              <a:spcBef>
                <a:spcPts val="100"/>
              </a:spcBef>
              <a:spcAft>
                <a:spcPts val="0"/>
              </a:spcAft>
              <a:buFontTx/>
              <a:buNone/>
              <a:tabLst/>
              <a:defRPr sz="1530" b="1" kern="1200">
                <a:solidFill>
                  <a:schemeClr val="bg1"/>
                </a:solidFill>
                <a:latin typeface="Arial" charset="0"/>
                <a:ea typeface="Arial" charset="0"/>
                <a:cs typeface="Arial" charset="0"/>
              </a:defRPr>
            </a:lvl3pPr>
            <a:lvl4pPr marL="228600" indent="-228600" algn="l" defTabSz="914400" rtl="0" eaLnBrk="1" latinLnBrk="0" hangingPunct="1">
              <a:spcBef>
                <a:spcPts val="100"/>
              </a:spcBef>
              <a:spcAft>
                <a:spcPts val="400"/>
              </a:spcAft>
              <a:buSzPct val="80000"/>
              <a:buFont typeface="Arial" charset="0"/>
              <a:buChar char="•"/>
              <a:tabLst/>
              <a:defRPr sz="1530" kern="1200">
                <a:solidFill>
                  <a:schemeClr val="bg1"/>
                </a:solidFill>
                <a:latin typeface="Arial" charset="0"/>
                <a:ea typeface="Arial" charset="0"/>
                <a:cs typeface="Arial" charset="0"/>
              </a:defRPr>
            </a:lvl4pPr>
            <a:lvl5pPr marL="482600" indent="-266700" algn="l" defTabSz="914400" rtl="0" eaLnBrk="1" latinLnBrk="0" hangingPunct="1">
              <a:spcBef>
                <a:spcPts val="100"/>
              </a:spcBef>
              <a:spcAft>
                <a:spcPts val="400"/>
              </a:spcAft>
              <a:buSzPct val="80000"/>
              <a:buFont typeface="Arial" charset="0"/>
              <a:buChar char="•"/>
              <a:tabLst/>
              <a:defRPr sz="1530" kern="1200">
                <a:solidFill>
                  <a:schemeClr val="bg1"/>
                </a:solidFill>
                <a:latin typeface="Arial" charset="0"/>
                <a:ea typeface="Arial" charset="0"/>
                <a:cs typeface="Arial"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Charles Tyers &amp; Dean Woodgate</a:t>
            </a:r>
          </a:p>
          <a:p>
            <a:r>
              <a:rPr lang="en-US" dirty="0">
                <a:solidFill>
                  <a:schemeClr val="tx1"/>
                </a:solidFill>
              </a:rPr>
              <a:t>Managers, Independent Schools, VRQA</a:t>
            </a:r>
          </a:p>
        </p:txBody>
      </p:sp>
    </p:spTree>
    <p:extLst>
      <p:ext uri="{BB962C8B-B14F-4D97-AF65-F5344CB8AC3E}">
        <p14:creationId xmlns:p14="http://schemas.microsoft.com/office/powerpoint/2010/main" val="1382063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8364" y="332657"/>
            <a:ext cx="10984036" cy="1296144"/>
          </a:xfrm>
        </p:spPr>
        <p:txBody>
          <a:bodyPr anchor="ctr"/>
          <a:lstStyle/>
          <a:p>
            <a:r>
              <a:rPr lang="en-AU" dirty="0"/>
              <a:t>Application process</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41</a:t>
            </a:fld>
            <a:endParaRPr lang="en-AU" sz="1050" dirty="0">
              <a:latin typeface="Arial" charset="0"/>
              <a:ea typeface="Arial" charset="0"/>
              <a:cs typeface="Arial" charset="0"/>
            </a:endParaRPr>
          </a:p>
        </p:txBody>
      </p:sp>
      <p:grpSp>
        <p:nvGrpSpPr>
          <p:cNvPr id="11" name="Group 5"/>
          <p:cNvGrpSpPr>
            <a:grpSpLocks/>
          </p:cNvGrpSpPr>
          <p:nvPr/>
        </p:nvGrpSpPr>
        <p:grpSpPr bwMode="auto">
          <a:xfrm>
            <a:off x="767408" y="3429000"/>
            <a:ext cx="2051050" cy="1081088"/>
            <a:chOff x="-56257" y="99711"/>
            <a:chExt cx="1655176" cy="824464"/>
          </a:xfrm>
        </p:grpSpPr>
        <p:sp>
          <p:nvSpPr>
            <p:cNvPr id="12" name="Chevron 11"/>
            <p:cNvSpPr/>
            <p:nvPr/>
          </p:nvSpPr>
          <p:spPr>
            <a:xfrm>
              <a:off x="-56257" y="99711"/>
              <a:ext cx="1655176" cy="824464"/>
            </a:xfrm>
            <a:prstGeom prst="chevron">
              <a:avLst/>
            </a:prstGeom>
            <a:solidFill>
              <a:srgbClr val="336699"/>
            </a:solidFill>
            <a:ln>
              <a:solidFill>
                <a:srgbClr val="33669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3" name="Chevron 4"/>
            <p:cNvSpPr/>
            <p:nvPr/>
          </p:nvSpPr>
          <p:spPr>
            <a:xfrm>
              <a:off x="414365" y="99711"/>
              <a:ext cx="991668" cy="8244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4006" tIns="14669" rIns="14669" bIns="14669" spcCol="1270" anchor="ctr"/>
            <a:lstStyle/>
            <a:p>
              <a:pPr defTabSz="488950">
                <a:spcAft>
                  <a:spcPct val="35000"/>
                </a:spcAft>
                <a:defRPr/>
              </a:pPr>
              <a:r>
                <a:rPr lang="en-AU" sz="1400" dirty="0">
                  <a:solidFill>
                    <a:schemeClr val="bg1"/>
                  </a:solidFill>
                  <a:latin typeface="Arial" panose="020B0604020202020204" pitchFamily="34" charset="0"/>
                  <a:cs typeface="Arial" panose="020B0604020202020204" pitchFamily="34" charset="0"/>
                </a:rPr>
                <a:t>Preparing the application</a:t>
              </a:r>
            </a:p>
          </p:txBody>
        </p:sp>
      </p:grpSp>
      <p:sp>
        <p:nvSpPr>
          <p:cNvPr id="14" name="Rectangle 13"/>
          <p:cNvSpPr/>
          <p:nvPr/>
        </p:nvSpPr>
        <p:spPr>
          <a:xfrm>
            <a:off x="3647728" y="3429000"/>
            <a:ext cx="6917264" cy="2482731"/>
          </a:xfrm>
          <a:prstGeom prst="rect">
            <a:avLst/>
          </a:prstGeom>
        </p:spPr>
        <p:txBody>
          <a:bodyPr wrap="square">
            <a:spAutoFit/>
          </a:bodyPr>
          <a:lstStyle/>
          <a:p>
            <a:pPr marL="360363" lvl="1" indent="-342900">
              <a:spcAft>
                <a:spcPts val="2000"/>
              </a:spcAft>
              <a:buFont typeface="Arial" panose="020B0604020202020204" pitchFamily="34" charset="0"/>
              <a:buChar char="•"/>
              <a:defRPr/>
            </a:pPr>
            <a:r>
              <a:rPr lang="en-AU" dirty="0">
                <a:solidFill>
                  <a:schemeClr val="tx1">
                    <a:lumMod val="65000"/>
                    <a:lumOff val="35000"/>
                  </a:schemeClr>
                </a:solidFill>
                <a:latin typeface="Arial" panose="020B0604020202020204" pitchFamily="34" charset="0"/>
                <a:cs typeface="Arial" panose="020B0604020202020204" pitchFamily="34" charset="0"/>
              </a:rPr>
              <a:t>Schedule a pre-application meeting with VRQA</a:t>
            </a:r>
          </a:p>
          <a:p>
            <a:pPr marL="360363" lvl="1" indent="-342900">
              <a:spcAft>
                <a:spcPts val="600"/>
              </a:spcAft>
              <a:buFont typeface="Arial" panose="020B0604020202020204" pitchFamily="34" charset="0"/>
              <a:buChar char="•"/>
              <a:defRPr/>
            </a:pPr>
            <a:r>
              <a:rPr lang="en-AU" b="1" dirty="0">
                <a:solidFill>
                  <a:schemeClr val="tx1">
                    <a:lumMod val="65000"/>
                    <a:lumOff val="35000"/>
                  </a:schemeClr>
                </a:solidFill>
                <a:latin typeface="Arial" panose="020B0604020202020204" pitchFamily="34" charset="0"/>
                <a:cs typeface="Arial" panose="020B0604020202020204" pitchFamily="34" charset="0"/>
              </a:rPr>
              <a:t>Dates for pre-application meetings are set for the first week of April. Please send us an email asap:</a:t>
            </a:r>
          </a:p>
          <a:p>
            <a:pPr marL="1389063" lvl="4">
              <a:lnSpc>
                <a:spcPct val="150000"/>
              </a:lnSpc>
              <a:spcAft>
                <a:spcPts val="2000"/>
              </a:spcAft>
              <a:defRPr/>
            </a:pPr>
            <a:r>
              <a:rPr lang="en-AU" b="1" dirty="0">
                <a:solidFill>
                  <a:schemeClr val="tx1">
                    <a:lumMod val="65000"/>
                    <a:lumOff val="35000"/>
                  </a:schemeClr>
                </a:solidFill>
                <a:latin typeface="Arial" panose="020B0604020202020204" pitchFamily="34" charset="0"/>
                <a:cs typeface="Arial" panose="020B0604020202020204" pitchFamily="34" charset="0"/>
                <a:hlinkClick r:id="rId3"/>
              </a:rPr>
              <a:t>vrqa.schools@education.vic.gov.au</a:t>
            </a:r>
            <a:r>
              <a:rPr lang="en-AU" b="1" dirty="0">
                <a:solidFill>
                  <a:schemeClr val="tx1">
                    <a:lumMod val="65000"/>
                    <a:lumOff val="35000"/>
                  </a:schemeClr>
                </a:solidFill>
                <a:latin typeface="Arial" panose="020B0604020202020204" pitchFamily="34" charset="0"/>
                <a:cs typeface="Arial" panose="020B0604020202020204" pitchFamily="34" charset="0"/>
              </a:rPr>
              <a:t> </a:t>
            </a:r>
          </a:p>
          <a:p>
            <a:pPr marL="360363" lvl="1" indent="-342900">
              <a:spcAft>
                <a:spcPts val="2000"/>
              </a:spcAft>
              <a:buFont typeface="Arial" panose="020B0604020202020204" pitchFamily="34" charset="0"/>
              <a:buChar char="•"/>
              <a:defRPr/>
            </a:pPr>
            <a:r>
              <a:rPr lang="en-AU" dirty="0">
                <a:solidFill>
                  <a:schemeClr val="tx1">
                    <a:lumMod val="65000"/>
                    <a:lumOff val="35000"/>
                  </a:schemeClr>
                </a:solidFill>
                <a:latin typeface="Arial" panose="020B0604020202020204" pitchFamily="34" charset="0"/>
                <a:cs typeface="Arial" panose="020B0604020202020204" pitchFamily="34" charset="0"/>
              </a:rPr>
              <a:t>Complete the application form ensuring evidence meets the requirements of the relevant minimum standards</a:t>
            </a:r>
          </a:p>
        </p:txBody>
      </p:sp>
      <p:graphicFrame>
        <p:nvGraphicFramePr>
          <p:cNvPr id="15" name="Content Placeholder 9"/>
          <p:cNvGraphicFramePr>
            <a:graphicFrameLocks noGrp="1"/>
          </p:cNvGraphicFramePr>
          <p:nvPr>
            <p:ph idx="1"/>
            <p:extLst>
              <p:ext uri="{D42A27DB-BD31-4B8C-83A1-F6EECF244321}">
                <p14:modId xmlns:p14="http://schemas.microsoft.com/office/powerpoint/2010/main" val="1562107277"/>
              </p:ext>
            </p:extLst>
          </p:nvPr>
        </p:nvGraphicFramePr>
        <p:xfrm>
          <a:off x="767408" y="1939383"/>
          <a:ext cx="10774705" cy="1318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5847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8364" y="332657"/>
            <a:ext cx="10984036" cy="1296144"/>
          </a:xfrm>
        </p:spPr>
        <p:txBody>
          <a:bodyPr anchor="ctr"/>
          <a:lstStyle/>
          <a:p>
            <a:r>
              <a:rPr lang="en-AU" dirty="0"/>
              <a:t>Application process</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42</a:t>
            </a:fld>
            <a:endParaRPr lang="en-AU" sz="1050" dirty="0">
              <a:latin typeface="Arial" charset="0"/>
              <a:ea typeface="Arial" charset="0"/>
              <a:cs typeface="Arial" charset="0"/>
            </a:endParaRPr>
          </a:p>
        </p:txBody>
      </p:sp>
      <p:graphicFrame>
        <p:nvGraphicFramePr>
          <p:cNvPr id="7" name="Content Placeholder 8"/>
          <p:cNvGraphicFramePr>
            <a:graphicFrameLocks/>
          </p:cNvGraphicFramePr>
          <p:nvPr>
            <p:extLst>
              <p:ext uri="{D42A27DB-BD31-4B8C-83A1-F6EECF244321}">
                <p14:modId xmlns:p14="http://schemas.microsoft.com/office/powerpoint/2010/main" val="114634802"/>
              </p:ext>
            </p:extLst>
          </p:nvPr>
        </p:nvGraphicFramePr>
        <p:xfrm>
          <a:off x="747283" y="1897561"/>
          <a:ext cx="10868834" cy="1125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5"/>
          <p:cNvGrpSpPr>
            <a:grpSpLocks/>
          </p:cNvGrpSpPr>
          <p:nvPr/>
        </p:nvGrpSpPr>
        <p:grpSpPr bwMode="auto">
          <a:xfrm>
            <a:off x="747283" y="2998008"/>
            <a:ext cx="2160588" cy="1114116"/>
            <a:chOff x="1853" y="73272"/>
            <a:chExt cx="1655176" cy="850903"/>
          </a:xfrm>
        </p:grpSpPr>
        <p:sp>
          <p:nvSpPr>
            <p:cNvPr id="12" name="Chevron 11"/>
            <p:cNvSpPr/>
            <p:nvPr/>
          </p:nvSpPr>
          <p:spPr>
            <a:xfrm>
              <a:off x="1853" y="99711"/>
              <a:ext cx="1655176" cy="824464"/>
            </a:xfrm>
            <a:prstGeom prst="chevron">
              <a:avLst/>
            </a:prstGeom>
            <a:solidFill>
              <a:srgbClr val="336699"/>
            </a:solidFill>
            <a:ln>
              <a:solidFill>
                <a:srgbClr val="33669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3" name="Chevron 4"/>
            <p:cNvSpPr/>
            <p:nvPr/>
          </p:nvSpPr>
          <p:spPr>
            <a:xfrm>
              <a:off x="414126" y="73272"/>
              <a:ext cx="1013886" cy="8244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4006" tIns="14669" rIns="14669" bIns="14669" spcCol="1270" anchor="ctr"/>
            <a:lstStyle/>
            <a:p>
              <a:pPr defTabSz="488950">
                <a:spcAft>
                  <a:spcPct val="35000"/>
                </a:spcAft>
                <a:defRPr/>
              </a:pPr>
              <a:r>
                <a:rPr lang="en-AU" sz="1400" dirty="0">
                  <a:solidFill>
                    <a:schemeClr val="bg1"/>
                  </a:solidFill>
                  <a:latin typeface="Arial" panose="020B0604020202020204" pitchFamily="34" charset="0"/>
                  <a:cs typeface="Arial" panose="020B0604020202020204" pitchFamily="34" charset="0"/>
                </a:rPr>
                <a:t>Submitting the Application</a:t>
              </a:r>
            </a:p>
          </p:txBody>
        </p:sp>
      </p:grpSp>
      <p:sp>
        <p:nvSpPr>
          <p:cNvPr id="14" name="TextBox 13"/>
          <p:cNvSpPr txBox="1"/>
          <p:nvPr/>
        </p:nvSpPr>
        <p:spPr>
          <a:xfrm>
            <a:off x="3776509" y="3024794"/>
            <a:ext cx="7668208" cy="3565463"/>
          </a:xfrm>
          <a:prstGeom prst="rect">
            <a:avLst/>
          </a:prstGeom>
          <a:solidFill>
            <a:schemeClr val="bg1"/>
          </a:solidFill>
        </p:spPr>
        <p:txBody>
          <a:bodyPr wrap="square">
            <a:spAutoFit/>
          </a:bodyPr>
          <a:lstStyle/>
          <a:p>
            <a:pPr marL="106363" lvl="1" algn="l">
              <a:lnSpc>
                <a:spcPct val="108000"/>
              </a:lnSpc>
              <a:spcBef>
                <a:spcPts val="600"/>
              </a:spcBef>
              <a:spcAft>
                <a:spcPts val="600"/>
              </a:spcAft>
              <a:tabLst>
                <a:tab pos="714375" algn="l"/>
              </a:tabLst>
              <a:defRPr/>
            </a:pPr>
            <a:r>
              <a:rPr lang="en-AU" sz="2000" b="1" dirty="0">
                <a:solidFill>
                  <a:srgbClr val="103D64"/>
                </a:solidFill>
                <a:latin typeface="Arial" panose="020B0604020202020204" pitchFamily="34" charset="0"/>
                <a:cs typeface="Arial" panose="020B0604020202020204" pitchFamily="34" charset="0"/>
              </a:rPr>
              <a:t>Is my application complete? </a:t>
            </a:r>
            <a:r>
              <a:rPr lang="en-AU" dirty="0">
                <a:solidFill>
                  <a:schemeClr val="tx1">
                    <a:lumMod val="65000"/>
                    <a:lumOff val="35000"/>
                  </a:schemeClr>
                </a:solidFill>
                <a:latin typeface="Arial" panose="020B0604020202020204" pitchFamily="34" charset="0"/>
                <a:cs typeface="Arial" panose="020B0604020202020204" pitchFamily="34" charset="0"/>
              </a:rPr>
              <a:t>Complete the application form </a:t>
            </a:r>
            <a:br>
              <a:rPr lang="en-AU" dirty="0">
                <a:solidFill>
                  <a:schemeClr val="tx1">
                    <a:lumMod val="65000"/>
                    <a:lumOff val="35000"/>
                  </a:schemeClr>
                </a:solidFill>
                <a:latin typeface="Arial" panose="020B0604020202020204" pitchFamily="34" charset="0"/>
                <a:cs typeface="Arial" panose="020B0604020202020204" pitchFamily="34" charset="0"/>
              </a:rPr>
            </a:br>
            <a:r>
              <a:rPr lang="en-AU" dirty="0">
                <a:solidFill>
                  <a:schemeClr val="tx1">
                    <a:lumMod val="65000"/>
                    <a:lumOff val="35000"/>
                  </a:schemeClr>
                </a:solidFill>
                <a:latin typeface="Arial" panose="020B0604020202020204" pitchFamily="34" charset="0"/>
                <a:cs typeface="Arial" panose="020B0604020202020204" pitchFamily="34" charset="0"/>
              </a:rPr>
              <a:t>and evidence checklist:</a:t>
            </a:r>
          </a:p>
          <a:p>
            <a:pPr marL="449263" lvl="1" indent="-342900" algn="l">
              <a:lnSpc>
                <a:spcPct val="108000"/>
              </a:lnSpc>
              <a:spcBef>
                <a:spcPts val="600"/>
              </a:spcBef>
              <a:spcAft>
                <a:spcPts val="600"/>
              </a:spcAft>
              <a:buFont typeface="Arial"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ensure all declarations are signed</a:t>
            </a:r>
          </a:p>
          <a:p>
            <a:pPr marL="449263" lvl="1" indent="-342900" algn="l">
              <a:lnSpc>
                <a:spcPct val="108000"/>
              </a:lnSpc>
              <a:spcBef>
                <a:spcPts val="600"/>
              </a:spcBef>
              <a:spcAft>
                <a:spcPts val="600"/>
              </a:spcAft>
              <a:buFont typeface="Arial"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all required evidence and supporting documentation attached and all documents must be approved/executed upon submission</a:t>
            </a:r>
          </a:p>
          <a:p>
            <a:pPr marL="449263" lvl="1" indent="-342900" algn="l">
              <a:lnSpc>
                <a:spcPct val="108000"/>
              </a:lnSpc>
              <a:spcBef>
                <a:spcPts val="600"/>
              </a:spcBef>
              <a:spcAft>
                <a:spcPts val="600"/>
              </a:spcAft>
              <a:buFont typeface="Arial"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ensure that your application is well organised, coherent and complete before submission</a:t>
            </a:r>
          </a:p>
          <a:p>
            <a:pPr marL="449263" lvl="1" indent="-342900">
              <a:lnSpc>
                <a:spcPct val="108000"/>
              </a:lnSpc>
              <a:spcBef>
                <a:spcPts val="600"/>
              </a:spcBef>
              <a:spcAft>
                <a:spcPts val="600"/>
              </a:spcAft>
              <a:buFont typeface="Arial"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submit electronically (via email: link </a:t>
            </a:r>
            <a:r>
              <a:rPr lang="en-AU">
                <a:solidFill>
                  <a:schemeClr val="tx1">
                    <a:lumMod val="65000"/>
                    <a:lumOff val="35000"/>
                  </a:schemeClr>
                </a:solidFill>
                <a:latin typeface="Arial" panose="020B0604020202020204" pitchFamily="34" charset="0"/>
                <a:cs typeface="Arial" panose="020B0604020202020204" pitchFamily="34" charset="0"/>
              </a:rPr>
              <a:t>to ShareFile, </a:t>
            </a:r>
            <a:r>
              <a:rPr lang="en-AU" dirty="0">
                <a:solidFill>
                  <a:schemeClr val="tx1">
                    <a:lumMod val="65000"/>
                    <a:lumOff val="35000"/>
                  </a:schemeClr>
                </a:solidFill>
                <a:latin typeface="Arial" panose="020B0604020202020204" pitchFamily="34" charset="0"/>
                <a:cs typeface="Arial" panose="020B0604020202020204" pitchFamily="34" charset="0"/>
              </a:rPr>
              <a:t>Google Drive etc)</a:t>
            </a:r>
          </a:p>
          <a:p>
            <a:pPr marL="449263" lvl="1" indent="-342900">
              <a:lnSpc>
                <a:spcPct val="108000"/>
              </a:lnSpc>
              <a:spcBef>
                <a:spcPts val="600"/>
              </a:spcBef>
              <a:spcAft>
                <a:spcPts val="600"/>
              </a:spcAft>
              <a:buFont typeface="Arial"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pay the application invoice ($2,541 per </a:t>
            </a:r>
            <a:r>
              <a:rPr lang="en-AU" b="1" dirty="0">
                <a:solidFill>
                  <a:srgbClr val="007EB3"/>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www2.vrqa.vic.gov.au/fees</a:t>
            </a:r>
            <a:r>
              <a:rPr lang="en-AU"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16" name="Rounded Rectangle 15"/>
          <p:cNvSpPr/>
          <p:nvPr/>
        </p:nvSpPr>
        <p:spPr bwMode="auto">
          <a:xfrm>
            <a:off x="598364" y="4437112"/>
            <a:ext cx="2663825" cy="1656184"/>
          </a:xfrm>
          <a:prstGeom prst="roundRect">
            <a:avLst/>
          </a:prstGeom>
          <a:solidFill>
            <a:srgbClr val="B0AC00"/>
          </a:solidFill>
          <a:ln w="31750">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nchor="ctr"/>
          <a:lstStyle/>
          <a:p>
            <a:pPr marL="0" lvl="1" algn="ctr">
              <a:spcAft>
                <a:spcPts val="1200"/>
              </a:spcAft>
              <a:tabLst>
                <a:tab pos="714375" algn="l"/>
              </a:tabLst>
              <a:defRPr/>
            </a:pPr>
            <a:r>
              <a:rPr lang="en-AU" sz="2400" b="1" dirty="0">
                <a:solidFill>
                  <a:schemeClr val="bg1"/>
                </a:solidFill>
                <a:latin typeface="Arial" panose="020B0604020202020204" pitchFamily="34" charset="0"/>
                <a:cs typeface="Arial" panose="020B0604020202020204" pitchFamily="34" charset="0"/>
              </a:rPr>
              <a:t>Application closing date</a:t>
            </a:r>
          </a:p>
          <a:p>
            <a:pPr marL="0" lvl="1" algn="ctr">
              <a:spcAft>
                <a:spcPts val="1200"/>
              </a:spcAft>
              <a:tabLst>
                <a:tab pos="714375" algn="l"/>
              </a:tabLst>
              <a:defRPr/>
            </a:pPr>
            <a:r>
              <a:rPr lang="en-AU" sz="2400" b="1" dirty="0">
                <a:solidFill>
                  <a:schemeClr val="bg1"/>
                </a:solidFill>
                <a:latin typeface="Arial" panose="020B0604020202020204" pitchFamily="34" charset="0"/>
                <a:cs typeface="Arial" panose="020B0604020202020204" pitchFamily="34" charset="0"/>
              </a:rPr>
              <a:t>30 June 2024</a:t>
            </a:r>
          </a:p>
        </p:txBody>
      </p:sp>
    </p:spTree>
    <p:extLst>
      <p:ext uri="{BB962C8B-B14F-4D97-AF65-F5344CB8AC3E}">
        <p14:creationId xmlns:p14="http://schemas.microsoft.com/office/powerpoint/2010/main" val="1721046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8364" y="332657"/>
            <a:ext cx="10984036" cy="1296144"/>
          </a:xfrm>
        </p:spPr>
        <p:txBody>
          <a:bodyPr anchor="ctr"/>
          <a:lstStyle/>
          <a:p>
            <a:r>
              <a:rPr lang="en-AU" dirty="0"/>
              <a:t>Application process</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43</a:t>
            </a:fld>
            <a:endParaRPr lang="en-AU" sz="1050" dirty="0">
              <a:latin typeface="Arial" charset="0"/>
              <a:ea typeface="Arial" charset="0"/>
              <a:cs typeface="Arial" charset="0"/>
            </a:endParaRPr>
          </a:p>
        </p:txBody>
      </p:sp>
      <p:grpSp>
        <p:nvGrpSpPr>
          <p:cNvPr id="9" name="Group 5"/>
          <p:cNvGrpSpPr>
            <a:grpSpLocks/>
          </p:cNvGrpSpPr>
          <p:nvPr/>
        </p:nvGrpSpPr>
        <p:grpSpPr bwMode="auto">
          <a:xfrm>
            <a:off x="767408" y="3261000"/>
            <a:ext cx="2051050" cy="1093787"/>
            <a:chOff x="1853" y="79854"/>
            <a:chExt cx="1655176" cy="834630"/>
          </a:xfrm>
        </p:grpSpPr>
        <p:sp>
          <p:nvSpPr>
            <p:cNvPr id="14" name="Chevron 13"/>
            <p:cNvSpPr/>
            <p:nvPr/>
          </p:nvSpPr>
          <p:spPr>
            <a:xfrm>
              <a:off x="1853" y="89544"/>
              <a:ext cx="1655176" cy="824940"/>
            </a:xfrm>
            <a:prstGeom prst="chevron">
              <a:avLst/>
            </a:prstGeom>
            <a:solidFill>
              <a:srgbClr val="336699"/>
            </a:solidFill>
            <a:ln>
              <a:solidFill>
                <a:srgbClr val="33669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6" name="Chevron 4"/>
            <p:cNvSpPr/>
            <p:nvPr/>
          </p:nvSpPr>
          <p:spPr>
            <a:xfrm>
              <a:off x="466731" y="79854"/>
              <a:ext cx="924010" cy="8249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4006" tIns="14669" rIns="14669" bIns="14669" spcCol="1270" anchor="ctr"/>
            <a:lstStyle/>
            <a:p>
              <a:pPr defTabSz="488950">
                <a:lnSpc>
                  <a:spcPct val="90000"/>
                </a:lnSpc>
                <a:spcAft>
                  <a:spcPct val="35000"/>
                </a:spcAft>
                <a:defRPr/>
              </a:pPr>
              <a:r>
                <a:rPr lang="en-AU" sz="1400" dirty="0">
                  <a:solidFill>
                    <a:schemeClr val="bg1"/>
                  </a:solidFill>
                  <a:latin typeface="Arial" panose="020B0604020202020204" pitchFamily="34" charset="0"/>
                  <a:cs typeface="Arial" panose="020B0604020202020204" pitchFamily="34" charset="0"/>
                </a:rPr>
                <a:t>Assessment of application</a:t>
              </a:r>
            </a:p>
          </p:txBody>
        </p:sp>
      </p:grpSp>
      <p:graphicFrame>
        <p:nvGraphicFramePr>
          <p:cNvPr id="17" name="Content Placeholder 9"/>
          <p:cNvGraphicFramePr>
            <a:graphicFrameLocks/>
          </p:cNvGraphicFramePr>
          <p:nvPr>
            <p:extLst>
              <p:ext uri="{D42A27DB-BD31-4B8C-83A1-F6EECF244321}">
                <p14:modId xmlns:p14="http://schemas.microsoft.com/office/powerpoint/2010/main" val="3986895801"/>
              </p:ext>
            </p:extLst>
          </p:nvPr>
        </p:nvGraphicFramePr>
        <p:xfrm>
          <a:off x="767408" y="1953609"/>
          <a:ext cx="10731160" cy="1308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p:nvPr/>
        </p:nvSpPr>
        <p:spPr>
          <a:xfrm>
            <a:off x="3694313" y="3261000"/>
            <a:ext cx="7370239" cy="2173031"/>
          </a:xfrm>
          <a:prstGeom prst="rect">
            <a:avLst/>
          </a:prstGeom>
          <a:noFill/>
        </p:spPr>
        <p:txBody>
          <a:bodyPr wrap="square">
            <a:spAutoFit/>
          </a:bodyPr>
          <a:lstStyle/>
          <a:p>
            <a:pPr marL="342900" lvl="1" indent="-342900" algn="l">
              <a:lnSpc>
                <a:spcPct val="108000"/>
              </a:lnSpc>
              <a:spcBef>
                <a:spcPts val="600"/>
              </a:spcBef>
              <a:spcAft>
                <a:spcPts val="600"/>
              </a:spcAft>
              <a:buFont typeface="Arial" panose="020B0604020202020204"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The VRQA will assess the application against the relevant minimum standards.</a:t>
            </a:r>
          </a:p>
          <a:p>
            <a:pPr marL="342900" lvl="1" indent="-342900" algn="l">
              <a:lnSpc>
                <a:spcPct val="108000"/>
              </a:lnSpc>
              <a:spcBef>
                <a:spcPts val="600"/>
              </a:spcBef>
              <a:spcAft>
                <a:spcPts val="600"/>
              </a:spcAft>
              <a:buFont typeface="Arial" panose="020B0604020202020204"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Applicants will be provided with written feedback on the application; areas of non-compliance must be addressed.</a:t>
            </a:r>
          </a:p>
          <a:p>
            <a:pPr marL="342900" lvl="1" indent="-342900" algn="l">
              <a:lnSpc>
                <a:spcPct val="108000"/>
              </a:lnSpc>
              <a:spcBef>
                <a:spcPts val="600"/>
              </a:spcBef>
              <a:spcAft>
                <a:spcPts val="600"/>
              </a:spcAft>
              <a:buFont typeface="Arial" panose="020B0604020202020204"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Applicants will have an opportunity to rectify non-compliances before a decision is made.</a:t>
            </a:r>
          </a:p>
        </p:txBody>
      </p:sp>
    </p:spTree>
    <p:extLst>
      <p:ext uri="{BB962C8B-B14F-4D97-AF65-F5344CB8AC3E}">
        <p14:creationId xmlns:p14="http://schemas.microsoft.com/office/powerpoint/2010/main" val="1054472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8364" y="332657"/>
            <a:ext cx="10984036" cy="1296144"/>
          </a:xfrm>
        </p:spPr>
        <p:txBody>
          <a:bodyPr anchor="ctr"/>
          <a:lstStyle/>
          <a:p>
            <a:r>
              <a:rPr lang="en-AU" dirty="0"/>
              <a:t>Application process</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44</a:t>
            </a:fld>
            <a:endParaRPr lang="en-AU" sz="1050" dirty="0">
              <a:latin typeface="Arial" charset="0"/>
              <a:ea typeface="Arial" charset="0"/>
              <a:cs typeface="Arial" charset="0"/>
            </a:endParaRPr>
          </a:p>
        </p:txBody>
      </p:sp>
      <p:grpSp>
        <p:nvGrpSpPr>
          <p:cNvPr id="10" name="Group 5"/>
          <p:cNvGrpSpPr>
            <a:grpSpLocks/>
          </p:cNvGrpSpPr>
          <p:nvPr/>
        </p:nvGrpSpPr>
        <p:grpSpPr bwMode="auto">
          <a:xfrm>
            <a:off x="767408" y="3176489"/>
            <a:ext cx="2051050" cy="1081088"/>
            <a:chOff x="1853" y="89544"/>
            <a:chExt cx="1655176" cy="824940"/>
          </a:xfrm>
        </p:grpSpPr>
        <p:sp>
          <p:nvSpPr>
            <p:cNvPr id="12" name="Chevron 11"/>
            <p:cNvSpPr/>
            <p:nvPr/>
          </p:nvSpPr>
          <p:spPr>
            <a:xfrm>
              <a:off x="1853" y="89544"/>
              <a:ext cx="1655176" cy="824940"/>
            </a:xfrm>
            <a:prstGeom prst="chevron">
              <a:avLst/>
            </a:prstGeom>
            <a:solidFill>
              <a:srgbClr val="336699"/>
            </a:solidFill>
            <a:ln>
              <a:solidFill>
                <a:srgbClr val="33669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3" name="Chevron 4"/>
            <p:cNvSpPr/>
            <p:nvPr/>
          </p:nvSpPr>
          <p:spPr>
            <a:xfrm>
              <a:off x="582950" y="89544"/>
              <a:ext cx="830150" cy="8249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4006" tIns="14669" rIns="14669" bIns="14669" spcCol="1270" anchor="ctr"/>
            <a:lstStyle/>
            <a:p>
              <a:pPr defTabSz="488950">
                <a:spcAft>
                  <a:spcPct val="35000"/>
                </a:spcAft>
                <a:defRPr/>
              </a:pPr>
              <a:r>
                <a:rPr lang="en-AU" sz="1400" dirty="0">
                  <a:solidFill>
                    <a:schemeClr val="bg1"/>
                  </a:solidFill>
                  <a:latin typeface="Arial" panose="020B0604020202020204" pitchFamily="34" charset="0"/>
                  <a:cs typeface="Arial" panose="020B0604020202020204" pitchFamily="34" charset="0"/>
                </a:rPr>
                <a:t>Application outcome</a:t>
              </a:r>
            </a:p>
          </p:txBody>
        </p:sp>
      </p:grpSp>
      <p:grpSp>
        <p:nvGrpSpPr>
          <p:cNvPr id="15" name="Group 9"/>
          <p:cNvGrpSpPr>
            <a:grpSpLocks/>
          </p:cNvGrpSpPr>
          <p:nvPr/>
        </p:nvGrpSpPr>
        <p:grpSpPr bwMode="auto">
          <a:xfrm>
            <a:off x="767408" y="4869160"/>
            <a:ext cx="2051050" cy="1092200"/>
            <a:chOff x="1853" y="89544"/>
            <a:chExt cx="1655176" cy="834631"/>
          </a:xfrm>
        </p:grpSpPr>
        <p:sp>
          <p:nvSpPr>
            <p:cNvPr id="18" name="Chevron 17"/>
            <p:cNvSpPr/>
            <p:nvPr/>
          </p:nvSpPr>
          <p:spPr>
            <a:xfrm>
              <a:off x="1853" y="89544"/>
              <a:ext cx="1655176" cy="824926"/>
            </a:xfrm>
            <a:prstGeom prst="chevron">
              <a:avLst/>
            </a:prstGeom>
            <a:solidFill>
              <a:srgbClr val="336699"/>
            </a:solidFill>
            <a:ln>
              <a:solidFill>
                <a:srgbClr val="33669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9" name="Chevron 4"/>
            <p:cNvSpPr/>
            <p:nvPr/>
          </p:nvSpPr>
          <p:spPr>
            <a:xfrm>
              <a:off x="414366" y="99249"/>
              <a:ext cx="830150" cy="8249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4006" tIns="14669" rIns="14669" bIns="14669" spcCol="1270" anchor="ctr"/>
            <a:lstStyle/>
            <a:p>
              <a:pPr algn="ctr" defTabSz="488950">
                <a:lnSpc>
                  <a:spcPct val="90000"/>
                </a:lnSpc>
                <a:spcAft>
                  <a:spcPct val="35000"/>
                </a:spcAft>
                <a:defRPr/>
              </a:pPr>
              <a:r>
                <a:rPr lang="en-AU" sz="1400" dirty="0">
                  <a:solidFill>
                    <a:schemeClr val="bg1"/>
                  </a:solidFill>
                  <a:latin typeface="Arial" panose="020B0604020202020204" pitchFamily="34" charset="0"/>
                  <a:cs typeface="Arial" panose="020B0604020202020204" pitchFamily="34" charset="0"/>
                </a:rPr>
                <a:t>Appeal</a:t>
              </a:r>
            </a:p>
          </p:txBody>
        </p:sp>
      </p:grpSp>
      <p:sp>
        <p:nvSpPr>
          <p:cNvPr id="20" name="TextBox 19"/>
          <p:cNvSpPr txBox="1"/>
          <p:nvPr/>
        </p:nvSpPr>
        <p:spPr>
          <a:xfrm>
            <a:off x="4007768" y="3176489"/>
            <a:ext cx="7574632" cy="2925288"/>
          </a:xfrm>
          <a:prstGeom prst="rect">
            <a:avLst/>
          </a:prstGeom>
          <a:noFill/>
        </p:spPr>
        <p:txBody>
          <a:bodyPr wrap="square">
            <a:spAutoFit/>
          </a:bodyPr>
          <a:lstStyle/>
          <a:p>
            <a:pPr marL="449263" lvl="1" indent="-342900" algn="l">
              <a:lnSpc>
                <a:spcPct val="108000"/>
              </a:lnSpc>
              <a:spcBef>
                <a:spcPts val="600"/>
              </a:spcBef>
              <a:spcAft>
                <a:spcPts val="600"/>
              </a:spcAft>
              <a:buFont typeface="Arial"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A decision on the application for registration of a new school is made by an Authorised Delegate under the </a:t>
            </a:r>
            <a:r>
              <a:rPr lang="en-AU" i="1" dirty="0">
                <a:solidFill>
                  <a:schemeClr val="tx1">
                    <a:lumMod val="65000"/>
                    <a:lumOff val="35000"/>
                  </a:schemeClr>
                </a:solidFill>
                <a:latin typeface="Arial" panose="020B0604020202020204" pitchFamily="34" charset="0"/>
                <a:cs typeface="Arial" panose="020B0604020202020204" pitchFamily="34" charset="0"/>
              </a:rPr>
              <a:t>Education and Training Reform </a:t>
            </a:r>
            <a:br>
              <a:rPr lang="en-AU" i="1" dirty="0">
                <a:solidFill>
                  <a:schemeClr val="tx1">
                    <a:lumMod val="65000"/>
                    <a:lumOff val="35000"/>
                  </a:schemeClr>
                </a:solidFill>
                <a:latin typeface="Arial" panose="020B0604020202020204" pitchFamily="34" charset="0"/>
                <a:cs typeface="Arial" panose="020B0604020202020204" pitchFamily="34" charset="0"/>
              </a:rPr>
            </a:br>
            <a:r>
              <a:rPr lang="en-AU" i="1" dirty="0">
                <a:solidFill>
                  <a:schemeClr val="tx1">
                    <a:lumMod val="65000"/>
                    <a:lumOff val="35000"/>
                  </a:schemeClr>
                </a:solidFill>
                <a:latin typeface="Arial" panose="020B0604020202020204" pitchFamily="34" charset="0"/>
                <a:cs typeface="Arial" panose="020B0604020202020204" pitchFamily="34" charset="0"/>
              </a:rPr>
              <a:t>Act 2006</a:t>
            </a:r>
            <a:r>
              <a:rPr lang="en-AU" dirty="0">
                <a:solidFill>
                  <a:schemeClr val="tx1">
                    <a:lumMod val="65000"/>
                    <a:lumOff val="35000"/>
                  </a:schemeClr>
                </a:solidFill>
                <a:latin typeface="Arial" panose="020B0604020202020204" pitchFamily="34" charset="0"/>
                <a:cs typeface="Arial" panose="020B0604020202020204" pitchFamily="34" charset="0"/>
              </a:rPr>
              <a:t>.</a:t>
            </a:r>
          </a:p>
          <a:p>
            <a:pPr marL="449263" lvl="1" indent="-342900" algn="l">
              <a:lnSpc>
                <a:spcPct val="108000"/>
              </a:lnSpc>
              <a:spcBef>
                <a:spcPts val="600"/>
              </a:spcBef>
              <a:spcAft>
                <a:spcPts val="600"/>
              </a:spcAft>
              <a:buFont typeface="Arial"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Applicants will be informed of the decision of the Delegate in writing.</a:t>
            </a:r>
          </a:p>
          <a:p>
            <a:pPr marL="449263" lvl="1" indent="-342900" algn="l">
              <a:lnSpc>
                <a:spcPct val="108000"/>
              </a:lnSpc>
              <a:spcBef>
                <a:spcPts val="600"/>
              </a:spcBef>
              <a:spcAft>
                <a:spcPts val="600"/>
              </a:spcAft>
              <a:buFont typeface="Arial"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Decisions are made in accordance with the procedural fairness and the charter of human rights.</a:t>
            </a:r>
          </a:p>
          <a:p>
            <a:pPr marL="449263" lvl="1" indent="-342900" algn="l">
              <a:lnSpc>
                <a:spcPct val="108000"/>
              </a:lnSpc>
              <a:spcBef>
                <a:spcPts val="600"/>
              </a:spcBef>
              <a:spcAft>
                <a:spcPts val="600"/>
              </a:spcAft>
              <a:buFont typeface="Arial" pitchFamily="34" charset="0"/>
              <a:buChar char="•"/>
              <a:tabLst>
                <a:tab pos="714375" algn="l"/>
              </a:tabLst>
              <a:defRPr/>
            </a:pPr>
            <a:r>
              <a:rPr lang="en-AU" dirty="0">
                <a:solidFill>
                  <a:schemeClr val="tx1">
                    <a:lumMod val="65000"/>
                    <a:lumOff val="35000"/>
                  </a:schemeClr>
                </a:solidFill>
                <a:latin typeface="Arial" panose="020B0604020202020204" pitchFamily="34" charset="0"/>
                <a:cs typeface="Arial" panose="020B0604020202020204" pitchFamily="34" charset="0"/>
              </a:rPr>
              <a:t>An applicant whose interests are affected by any decisions of the VRQA has an avenue of appeal through VCAT.</a:t>
            </a:r>
          </a:p>
        </p:txBody>
      </p:sp>
      <p:graphicFrame>
        <p:nvGraphicFramePr>
          <p:cNvPr id="22" name="Content Placeholder 14"/>
          <p:cNvGraphicFramePr>
            <a:graphicFrameLocks noGrp="1"/>
          </p:cNvGraphicFramePr>
          <p:nvPr>
            <p:ph idx="1"/>
            <p:extLst>
              <p:ext uri="{D42A27DB-BD31-4B8C-83A1-F6EECF244321}">
                <p14:modId xmlns:p14="http://schemas.microsoft.com/office/powerpoint/2010/main" val="1844290158"/>
              </p:ext>
            </p:extLst>
          </p:nvPr>
        </p:nvGraphicFramePr>
        <p:xfrm>
          <a:off x="780147" y="1933220"/>
          <a:ext cx="10729192" cy="1117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7738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8364" y="332657"/>
            <a:ext cx="10984036" cy="1296144"/>
          </a:xfrm>
        </p:spPr>
        <p:txBody>
          <a:bodyPr anchor="ctr"/>
          <a:lstStyle/>
          <a:p>
            <a:r>
              <a:rPr lang="en-AU" dirty="0"/>
              <a:t>Tips for a successful application</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45</a:t>
            </a:fld>
            <a:endParaRPr lang="en-AU" sz="1050" dirty="0">
              <a:latin typeface="Arial" charset="0"/>
              <a:ea typeface="Arial" charset="0"/>
              <a:cs typeface="Arial" charset="0"/>
            </a:endParaRPr>
          </a:p>
        </p:txBody>
      </p:sp>
      <p:sp>
        <p:nvSpPr>
          <p:cNvPr id="5" name="Rectangle 3"/>
          <p:cNvSpPr>
            <a:spLocks noGrp="1" noChangeArrowheads="1"/>
          </p:cNvSpPr>
          <p:nvPr>
            <p:ph idx="1"/>
          </p:nvPr>
        </p:nvSpPr>
        <p:spPr>
          <a:xfrm>
            <a:off x="598364" y="1955378"/>
            <a:ext cx="10984036" cy="4583535"/>
          </a:xfrm>
        </p:spPr>
        <p:txBody>
          <a:bodyPr>
            <a:noAutofit/>
          </a:bodyPr>
          <a:lstStyle/>
          <a:p>
            <a:pPr marL="514350" indent="-514350">
              <a:lnSpc>
                <a:spcPct val="108000"/>
              </a:lnSpc>
              <a:spcBef>
                <a:spcPts val="600"/>
              </a:spcBef>
              <a:buFont typeface="Microsoft Sans Serif" panose="020B0604020202020204" pitchFamily="34" charset="0"/>
              <a:buAutoNum type="arabicPeriod"/>
            </a:pPr>
            <a:r>
              <a:rPr lang="en-AU" altLang="en-US" sz="1800" dirty="0">
                <a:solidFill>
                  <a:schemeClr val="tx1">
                    <a:lumMod val="65000"/>
                    <a:lumOff val="35000"/>
                  </a:schemeClr>
                </a:solidFill>
              </a:rPr>
              <a:t>Expect to spend </a:t>
            </a:r>
            <a:r>
              <a:rPr lang="en-AU" altLang="en-US" sz="1800" b="1" dirty="0">
                <a:solidFill>
                  <a:schemeClr val="tx1">
                    <a:lumMod val="65000"/>
                    <a:lumOff val="35000"/>
                  </a:schemeClr>
                </a:solidFill>
              </a:rPr>
              <a:t>12–18 months </a:t>
            </a:r>
            <a:r>
              <a:rPr lang="en-AU" altLang="en-US" sz="1800" dirty="0">
                <a:solidFill>
                  <a:schemeClr val="tx1">
                    <a:lumMod val="65000"/>
                    <a:lumOff val="35000"/>
                  </a:schemeClr>
                </a:solidFill>
              </a:rPr>
              <a:t>in the preparation stage </a:t>
            </a:r>
            <a:r>
              <a:rPr lang="en-AU" altLang="en-US" sz="1800" u="sng" dirty="0">
                <a:solidFill>
                  <a:schemeClr val="tx1">
                    <a:lumMod val="65000"/>
                    <a:lumOff val="35000"/>
                  </a:schemeClr>
                </a:solidFill>
              </a:rPr>
              <a:t>prior</a:t>
            </a:r>
            <a:r>
              <a:rPr lang="en-AU" altLang="en-US" sz="1800" dirty="0">
                <a:solidFill>
                  <a:schemeClr val="tx1">
                    <a:lumMod val="65000"/>
                    <a:lumOff val="35000"/>
                  </a:schemeClr>
                </a:solidFill>
              </a:rPr>
              <a:t> to submitting an application.</a:t>
            </a:r>
          </a:p>
          <a:p>
            <a:pPr marL="514350" indent="-514350">
              <a:lnSpc>
                <a:spcPct val="108000"/>
              </a:lnSpc>
              <a:spcBef>
                <a:spcPts val="600"/>
              </a:spcBef>
              <a:buFont typeface="Microsoft Sans Serif" panose="020B0604020202020204" pitchFamily="34" charset="0"/>
              <a:buAutoNum type="arabicPeriod"/>
            </a:pPr>
            <a:r>
              <a:rPr lang="en-AU" altLang="en-US" sz="1800" dirty="0">
                <a:solidFill>
                  <a:schemeClr val="tx1">
                    <a:lumMod val="65000"/>
                    <a:lumOff val="35000"/>
                  </a:schemeClr>
                </a:solidFill>
              </a:rPr>
              <a:t>Take time to read all the standards and Ministerial Orders </a:t>
            </a:r>
          </a:p>
          <a:p>
            <a:pPr marL="514350" indent="-514350">
              <a:lnSpc>
                <a:spcPct val="108000"/>
              </a:lnSpc>
              <a:spcBef>
                <a:spcPts val="600"/>
              </a:spcBef>
              <a:buFont typeface="Microsoft Sans Serif" panose="020B0604020202020204" pitchFamily="34" charset="0"/>
              <a:buAutoNum type="arabicPeriod"/>
            </a:pPr>
            <a:r>
              <a:rPr lang="en-AU" altLang="en-US" sz="1800" dirty="0">
                <a:solidFill>
                  <a:schemeClr val="tx1">
                    <a:lumMod val="65000"/>
                    <a:lumOff val="35000"/>
                  </a:schemeClr>
                </a:solidFill>
              </a:rPr>
              <a:t>Understand the evidence required and </a:t>
            </a:r>
            <a:r>
              <a:rPr lang="en-AU" altLang="en-US" sz="1800" u="sng" dirty="0">
                <a:solidFill>
                  <a:schemeClr val="tx1">
                    <a:lumMod val="65000"/>
                    <a:lumOff val="35000"/>
                  </a:schemeClr>
                </a:solidFill>
              </a:rPr>
              <a:t>use the evidence checklists </a:t>
            </a:r>
            <a:r>
              <a:rPr lang="en-AU" altLang="en-US" sz="1800" dirty="0">
                <a:solidFill>
                  <a:schemeClr val="tx1">
                    <a:lumMod val="65000"/>
                    <a:lumOff val="35000"/>
                  </a:schemeClr>
                </a:solidFill>
              </a:rPr>
              <a:t>to make sure that all the evidence required is included in the application.</a:t>
            </a:r>
          </a:p>
          <a:p>
            <a:pPr marL="514350" indent="-514350">
              <a:lnSpc>
                <a:spcPct val="108000"/>
              </a:lnSpc>
              <a:spcBef>
                <a:spcPts val="600"/>
              </a:spcBef>
              <a:buFont typeface="Microsoft Sans Serif" panose="020B0604020202020204" pitchFamily="34" charset="0"/>
              <a:buAutoNum type="arabicPeriod"/>
            </a:pPr>
            <a:r>
              <a:rPr lang="en-AU" altLang="en-US" sz="1800" dirty="0">
                <a:solidFill>
                  <a:schemeClr val="tx1">
                    <a:lumMod val="65000"/>
                    <a:lumOff val="35000"/>
                  </a:schemeClr>
                </a:solidFill>
              </a:rPr>
              <a:t>Ensure that policies, procedures and processes are </a:t>
            </a:r>
            <a:r>
              <a:rPr lang="en-AU" altLang="en-US" sz="1800" i="1" dirty="0">
                <a:solidFill>
                  <a:schemeClr val="tx1">
                    <a:lumMod val="65000"/>
                    <a:lumOff val="35000"/>
                  </a:schemeClr>
                </a:solidFill>
              </a:rPr>
              <a:t>contextualised</a:t>
            </a:r>
            <a:r>
              <a:rPr lang="en-AU" altLang="en-US" sz="1800" dirty="0">
                <a:solidFill>
                  <a:schemeClr val="tx1">
                    <a:lumMod val="65000"/>
                    <a:lumOff val="35000"/>
                  </a:schemeClr>
                </a:solidFill>
              </a:rPr>
              <a:t> to reflect your student cohort, curriculum and co-curricular programs and consistent with school philosophy. </a:t>
            </a:r>
          </a:p>
          <a:p>
            <a:pPr marL="514350" indent="-514350">
              <a:lnSpc>
                <a:spcPct val="108000"/>
              </a:lnSpc>
              <a:spcBef>
                <a:spcPts val="600"/>
              </a:spcBef>
              <a:buFont typeface="Microsoft Sans Serif" panose="020B0604020202020204" pitchFamily="34" charset="0"/>
              <a:buAutoNum type="arabicPeriod"/>
            </a:pPr>
            <a:r>
              <a:rPr lang="en-AU" sz="1800" dirty="0">
                <a:solidFill>
                  <a:schemeClr val="tx1">
                    <a:lumMod val="65000"/>
                    <a:lumOff val="35000"/>
                  </a:schemeClr>
                </a:solidFill>
              </a:rPr>
              <a:t>Undertake a quality assurance check prior to submission to ensure that the information provided is coherent, consistent, logical and is not contradictory.</a:t>
            </a:r>
          </a:p>
          <a:p>
            <a:pPr marL="514350" indent="-514350">
              <a:lnSpc>
                <a:spcPct val="108000"/>
              </a:lnSpc>
              <a:spcBef>
                <a:spcPts val="600"/>
              </a:spcBef>
              <a:buFont typeface="Microsoft Sans Serif" panose="020B0604020202020204" pitchFamily="34" charset="0"/>
              <a:buAutoNum type="arabicPeriod"/>
            </a:pPr>
            <a:r>
              <a:rPr lang="en-AU" sz="1800" dirty="0">
                <a:solidFill>
                  <a:schemeClr val="tx1">
                    <a:lumMod val="65000"/>
                    <a:lumOff val="35000"/>
                  </a:schemeClr>
                </a:solidFill>
              </a:rPr>
              <a:t>Ensure that all members of the school governing body have </a:t>
            </a:r>
            <a:r>
              <a:rPr lang="en-AU" sz="1800" u="sng" dirty="0">
                <a:solidFill>
                  <a:schemeClr val="tx1">
                    <a:lumMod val="65000"/>
                    <a:lumOff val="35000"/>
                  </a:schemeClr>
                </a:solidFill>
              </a:rPr>
              <a:t>read</a:t>
            </a:r>
            <a:r>
              <a:rPr lang="en-AU" sz="1800" dirty="0">
                <a:solidFill>
                  <a:schemeClr val="tx1">
                    <a:lumMod val="65000"/>
                    <a:lumOff val="35000"/>
                  </a:schemeClr>
                </a:solidFill>
              </a:rPr>
              <a:t> and </a:t>
            </a:r>
            <a:r>
              <a:rPr lang="en-AU" sz="1800" u="sng" dirty="0">
                <a:solidFill>
                  <a:schemeClr val="tx1">
                    <a:lumMod val="65000"/>
                    <a:lumOff val="35000"/>
                  </a:schemeClr>
                </a:solidFill>
              </a:rPr>
              <a:t>understood</a:t>
            </a:r>
            <a:r>
              <a:rPr lang="en-AU" sz="1800" dirty="0">
                <a:solidFill>
                  <a:schemeClr val="tx1">
                    <a:lumMod val="65000"/>
                    <a:lumOff val="35000"/>
                  </a:schemeClr>
                </a:solidFill>
              </a:rPr>
              <a:t> the relevant school governing documents such as the Constitution, Charters, Delegations, Fit and Proper and Not-for-Profit definitions</a:t>
            </a:r>
            <a:endParaRPr lang="en-AU" altLang="en-US" sz="1800" dirty="0">
              <a:solidFill>
                <a:schemeClr val="tx1">
                  <a:lumMod val="65000"/>
                  <a:lumOff val="35000"/>
                </a:schemeClr>
              </a:solidFill>
            </a:endParaRPr>
          </a:p>
        </p:txBody>
      </p:sp>
    </p:spTree>
    <p:extLst>
      <p:ext uri="{BB962C8B-B14F-4D97-AF65-F5344CB8AC3E}">
        <p14:creationId xmlns:p14="http://schemas.microsoft.com/office/powerpoint/2010/main" val="3743841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46</a:t>
            </a:fld>
            <a:endParaRPr lang="en-AU" sz="1050" dirty="0">
              <a:latin typeface="Arial" charset="0"/>
              <a:ea typeface="Arial" charset="0"/>
              <a:cs typeface="Arial" charset="0"/>
            </a:endParaRPr>
          </a:p>
        </p:txBody>
      </p:sp>
      <p:sp>
        <p:nvSpPr>
          <p:cNvPr id="8" name="Content Placeholder 7"/>
          <p:cNvSpPr>
            <a:spLocks noGrp="1"/>
          </p:cNvSpPr>
          <p:nvPr>
            <p:ph sz="half" idx="1"/>
          </p:nvPr>
        </p:nvSpPr>
        <p:spPr>
          <a:xfrm>
            <a:off x="609600" y="2204864"/>
            <a:ext cx="5990456" cy="2710930"/>
          </a:xfrm>
        </p:spPr>
        <p:txBody>
          <a:bodyPr/>
          <a:lstStyle/>
          <a:p>
            <a:pPr>
              <a:lnSpc>
                <a:spcPct val="90000"/>
              </a:lnSpc>
              <a:buFontTx/>
              <a:buNone/>
            </a:pPr>
            <a:r>
              <a:rPr lang="en-AU" altLang="en-US" b="1" dirty="0">
                <a:ea typeface="ＭＳ Ｐゴシック" panose="020B0600070205080204" pitchFamily="34" charset="-128"/>
              </a:rPr>
              <a:t>Contact us:</a:t>
            </a:r>
          </a:p>
          <a:p>
            <a:pPr>
              <a:lnSpc>
                <a:spcPct val="90000"/>
              </a:lnSpc>
              <a:buFontTx/>
              <a:buNone/>
            </a:pPr>
            <a:r>
              <a:rPr lang="en-AU" altLang="en-US" dirty="0">
                <a:ea typeface="ＭＳ Ｐゴシック" panose="020B0600070205080204" pitchFamily="34" charset="-128"/>
              </a:rPr>
              <a:t>Victorian Registration and Qualifications Authority</a:t>
            </a:r>
          </a:p>
          <a:p>
            <a:pPr>
              <a:lnSpc>
                <a:spcPct val="90000"/>
              </a:lnSpc>
              <a:buFontTx/>
              <a:buNone/>
            </a:pPr>
            <a:r>
              <a:rPr lang="en-AU" altLang="en-US" dirty="0">
                <a:ea typeface="ＭＳ Ｐゴシック" panose="020B0600070205080204" pitchFamily="34" charset="-128"/>
              </a:rPr>
              <a:t>Level 4, 2 Lonsdale Street</a:t>
            </a:r>
          </a:p>
          <a:p>
            <a:pPr>
              <a:lnSpc>
                <a:spcPct val="90000"/>
              </a:lnSpc>
              <a:buFontTx/>
              <a:buNone/>
            </a:pPr>
            <a:r>
              <a:rPr lang="en-AU" altLang="en-US" dirty="0">
                <a:ea typeface="ＭＳ Ｐゴシック" panose="020B0600070205080204" pitchFamily="34" charset="-128"/>
              </a:rPr>
              <a:t>Melbourne 3000</a:t>
            </a:r>
          </a:p>
          <a:p>
            <a:pPr>
              <a:lnSpc>
                <a:spcPct val="90000"/>
              </a:lnSpc>
              <a:buFontTx/>
              <a:buNone/>
            </a:pPr>
            <a:r>
              <a:rPr lang="en-AU" altLang="en-US" b="1" dirty="0">
                <a:ea typeface="ＭＳ Ｐゴシック" panose="020B0600070205080204" pitchFamily="34" charset="-128"/>
                <a:hlinkClick r:id="rId3">
                  <a:extLst>
                    <a:ext uri="{A12FA001-AC4F-418D-AE19-62706E023703}">
                      <ahyp:hlinkClr xmlns:ahyp="http://schemas.microsoft.com/office/drawing/2018/hyperlinkcolor" val="tx"/>
                    </a:ext>
                  </a:extLst>
                </a:hlinkClick>
              </a:rPr>
              <a:t>vrqa.schools@education.vic.gov.au</a:t>
            </a:r>
            <a:r>
              <a:rPr lang="en-AU" altLang="en-US" b="1" dirty="0">
                <a:ea typeface="ＭＳ Ｐゴシック" panose="020B0600070205080204" pitchFamily="34" charset="-128"/>
              </a:rPr>
              <a:t> </a:t>
            </a:r>
          </a:p>
          <a:p>
            <a:pPr>
              <a:lnSpc>
                <a:spcPct val="90000"/>
              </a:lnSpc>
              <a:spcBef>
                <a:spcPts val="3000"/>
              </a:spcBef>
              <a:buFontTx/>
              <a:buNone/>
            </a:pPr>
            <a:r>
              <a:rPr lang="en-AU" altLang="en-US" dirty="0">
                <a:ea typeface="ＭＳ Ｐゴシック" panose="020B0600070205080204" pitchFamily="34" charset="-128"/>
              </a:rPr>
              <a:t>www.vrqa.vic.gov.au</a:t>
            </a:r>
          </a:p>
        </p:txBody>
      </p:sp>
      <p:sp>
        <p:nvSpPr>
          <p:cNvPr id="2" name="Title 1"/>
          <p:cNvSpPr>
            <a:spLocks noGrp="1"/>
          </p:cNvSpPr>
          <p:nvPr>
            <p:ph type="title"/>
          </p:nvPr>
        </p:nvSpPr>
        <p:spPr>
          <a:xfrm>
            <a:off x="609600" y="1268760"/>
            <a:ext cx="7419256" cy="800592"/>
          </a:xfrm>
        </p:spPr>
        <p:txBody>
          <a:bodyPr/>
          <a:lstStyle/>
          <a:p>
            <a:r>
              <a:rPr lang="en-AU" dirty="0"/>
              <a:t>Thank you and questions?</a:t>
            </a:r>
            <a:endParaRPr lang="en-US" dirty="0"/>
          </a:p>
        </p:txBody>
      </p:sp>
    </p:spTree>
    <p:extLst>
      <p:ext uri="{BB962C8B-B14F-4D97-AF65-F5344CB8AC3E}">
        <p14:creationId xmlns:p14="http://schemas.microsoft.com/office/powerpoint/2010/main" val="366273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C906-2C7F-A1AE-BC26-2D6603BA03A5}"/>
              </a:ext>
            </a:extLst>
          </p:cNvPr>
          <p:cNvSpPr>
            <a:spLocks noGrp="1"/>
          </p:cNvSpPr>
          <p:nvPr>
            <p:ph type="title"/>
          </p:nvPr>
        </p:nvSpPr>
        <p:spPr>
          <a:xfrm>
            <a:off x="551384" y="332657"/>
            <a:ext cx="10984036" cy="1296144"/>
          </a:xfrm>
        </p:spPr>
        <p:txBody>
          <a:bodyPr anchor="ctr"/>
          <a:lstStyle/>
          <a:p>
            <a:r>
              <a:rPr lang="en-AU" dirty="0"/>
              <a:t>About the VRQA</a:t>
            </a:r>
          </a:p>
        </p:txBody>
      </p:sp>
      <p:sp>
        <p:nvSpPr>
          <p:cNvPr id="4" name="Content Placeholder 3"/>
          <p:cNvSpPr>
            <a:spLocks noGrp="1"/>
          </p:cNvSpPr>
          <p:nvPr>
            <p:ph sz="half" idx="1"/>
          </p:nvPr>
        </p:nvSpPr>
        <p:spPr>
          <a:xfrm>
            <a:off x="555452" y="1951479"/>
            <a:ext cx="10979967" cy="4103712"/>
          </a:xfrm>
        </p:spPr>
        <p:txBody>
          <a:bodyPr numCol="2">
            <a:noAutofit/>
          </a:bodyPr>
          <a:lstStyle/>
          <a:p>
            <a:pPr marL="0" lvl="3" indent="0">
              <a:lnSpc>
                <a:spcPct val="100000"/>
              </a:lnSpc>
              <a:spcAft>
                <a:spcPts val="1200"/>
              </a:spcAft>
              <a:buNone/>
            </a:pPr>
            <a: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t>The Victorian Registration and Qualifications Authority (VRQA) </a:t>
            </a:r>
            <a:b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br>
            <a: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t>is an independent statutory authority </a:t>
            </a:r>
            <a:b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br>
            <a: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t>in Victoria’s education and training portfolio, established under s4.2.1 </a:t>
            </a:r>
            <a:b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br>
            <a: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t>of the </a:t>
            </a:r>
            <a:r>
              <a:rPr lang="en-US" sz="2000" b="1" i="1" dirty="0">
                <a:solidFill>
                  <a:srgbClr val="103D64"/>
                </a:solidFill>
                <a:latin typeface="Arial" panose="020B0604020202020204" pitchFamily="34" charset="0"/>
                <a:ea typeface="Post Grotesk" panose="02000000000000000000" pitchFamily="50" charset="0"/>
                <a:cs typeface="Arial" panose="020B0604020202020204" pitchFamily="34" charset="0"/>
              </a:rPr>
              <a:t>Education and Training </a:t>
            </a:r>
            <a:br>
              <a:rPr lang="en-US" sz="2000" b="1" i="1" dirty="0">
                <a:solidFill>
                  <a:srgbClr val="103D64"/>
                </a:solidFill>
                <a:latin typeface="Arial" panose="020B0604020202020204" pitchFamily="34" charset="0"/>
                <a:ea typeface="Post Grotesk" panose="02000000000000000000" pitchFamily="50" charset="0"/>
                <a:cs typeface="Arial" panose="020B0604020202020204" pitchFamily="34" charset="0"/>
              </a:rPr>
            </a:br>
            <a:r>
              <a:rPr lang="en-US" sz="2000" b="1" i="1" dirty="0">
                <a:solidFill>
                  <a:srgbClr val="103D64"/>
                </a:solidFill>
                <a:latin typeface="Arial" panose="020B0604020202020204" pitchFamily="34" charset="0"/>
                <a:ea typeface="Post Grotesk" panose="02000000000000000000" pitchFamily="50" charset="0"/>
                <a:cs typeface="Arial" panose="020B0604020202020204" pitchFamily="34" charset="0"/>
              </a:rPr>
              <a:t>Reform Act 2006. </a:t>
            </a:r>
          </a:p>
          <a:p>
            <a:pPr marL="0" lvl="3" indent="0">
              <a:lnSpc>
                <a:spcPct val="100000"/>
              </a:lnSpc>
              <a:spcAft>
                <a:spcPts val="1200"/>
              </a:spcAft>
              <a:buNone/>
            </a:pPr>
            <a: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t>The Minister for Education and the </a:t>
            </a:r>
            <a:b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br>
            <a: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t>Minister for Skills and TAFE are </a:t>
            </a:r>
            <a:b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br>
            <a:r>
              <a:rPr lang="en-US" sz="2000" b="1" dirty="0">
                <a:solidFill>
                  <a:srgbClr val="103D64"/>
                </a:solidFill>
                <a:latin typeface="Arial" panose="020B0604020202020204" pitchFamily="34" charset="0"/>
                <a:ea typeface="Post Grotesk" panose="02000000000000000000" pitchFamily="50" charset="0"/>
                <a:cs typeface="Arial" panose="020B0604020202020204" pitchFamily="34" charset="0"/>
              </a:rPr>
              <a:t>responsible for the VRQA.</a:t>
            </a:r>
          </a:p>
          <a:p>
            <a:pPr>
              <a:spcBef>
                <a:spcPts val="600"/>
              </a:spcBef>
            </a:pPr>
            <a:endParaRPr lang="en-AU" sz="1900" dirty="0">
              <a:solidFill>
                <a:srgbClr val="53565A"/>
              </a:solidFill>
            </a:endParaRPr>
          </a:p>
          <a:p>
            <a:pPr>
              <a:spcBef>
                <a:spcPts val="600"/>
              </a:spcBef>
            </a:pPr>
            <a:r>
              <a:rPr lang="en-AU" sz="1800" dirty="0">
                <a:solidFill>
                  <a:srgbClr val="53565A"/>
                </a:solidFill>
              </a:rPr>
              <a:t>In Victoria all schools must meet the minimum standards for school registration.</a:t>
            </a:r>
          </a:p>
          <a:p>
            <a:pPr>
              <a:spcBef>
                <a:spcPts val="600"/>
              </a:spcBef>
            </a:pPr>
            <a:r>
              <a:rPr lang="en-AU" sz="1800" dirty="0">
                <a:solidFill>
                  <a:srgbClr val="53565A"/>
                </a:solidFill>
              </a:rPr>
              <a:t>The minimum standards provide a foundation for quality schools through:</a:t>
            </a:r>
          </a:p>
          <a:p>
            <a:pPr marL="324000" lvl="4" indent="-342900">
              <a:spcBef>
                <a:spcPts val="300"/>
              </a:spcBef>
              <a:spcAft>
                <a:spcPts val="300"/>
              </a:spcAft>
              <a:buFont typeface="Arial" panose="020B0604020202020204" pitchFamily="34" charset="0"/>
              <a:buChar char="•"/>
            </a:pPr>
            <a:r>
              <a:rPr lang="en-AU" sz="1800" dirty="0"/>
              <a:t>good governance</a:t>
            </a:r>
          </a:p>
          <a:p>
            <a:pPr marL="324000" lvl="4" indent="-342900">
              <a:spcBef>
                <a:spcPts val="300"/>
              </a:spcBef>
              <a:spcAft>
                <a:spcPts val="300"/>
              </a:spcAft>
              <a:buFont typeface="Arial" panose="020B0604020202020204" pitchFamily="34" charset="0"/>
              <a:buChar char="•"/>
            </a:pPr>
            <a:r>
              <a:rPr lang="en-AU" sz="1800" dirty="0"/>
              <a:t>strong financial management </a:t>
            </a:r>
          </a:p>
          <a:p>
            <a:pPr marL="324000" lvl="4" indent="-342900">
              <a:spcBef>
                <a:spcPts val="300"/>
              </a:spcBef>
              <a:spcAft>
                <a:spcPts val="300"/>
              </a:spcAft>
              <a:buFont typeface="Arial" panose="020B0604020202020204" pitchFamily="34" charset="0"/>
              <a:buChar char="•"/>
            </a:pPr>
            <a:r>
              <a:rPr lang="en-AU" sz="1800" dirty="0"/>
              <a:t>effective curriculum</a:t>
            </a:r>
          </a:p>
          <a:p>
            <a:pPr marL="324000" lvl="4" indent="-342900">
              <a:spcBef>
                <a:spcPts val="300"/>
              </a:spcBef>
              <a:spcAft>
                <a:spcPts val="300"/>
              </a:spcAft>
              <a:buFont typeface="Arial" panose="020B0604020202020204" pitchFamily="34" charset="0"/>
              <a:buChar char="•"/>
            </a:pPr>
            <a:r>
              <a:rPr lang="en-AU" sz="1800" dirty="0"/>
              <a:t>sound teaching practices </a:t>
            </a:r>
          </a:p>
          <a:p>
            <a:pPr marL="324000" lvl="4" indent="-342900">
              <a:spcBef>
                <a:spcPts val="300"/>
              </a:spcBef>
              <a:spcAft>
                <a:spcPts val="300"/>
              </a:spcAft>
              <a:buFont typeface="Arial" panose="020B0604020202020204" pitchFamily="34" charset="0"/>
              <a:buChar char="•"/>
            </a:pPr>
            <a:r>
              <a:rPr lang="en-AU" sz="1800" dirty="0"/>
              <a:t>safe environments for children. </a:t>
            </a:r>
            <a:endParaRPr lang="en-US" sz="1800" dirty="0">
              <a:latin typeface="Arial" panose="020B0604020202020204" pitchFamily="34" charset="0"/>
              <a:ea typeface="Post Grotesk" panose="02000000000000000000" pitchFamily="50" charset="0"/>
              <a:cs typeface="Arial" panose="020B0604020202020204" pitchFamily="34" charset="0"/>
            </a:endParaRPr>
          </a:p>
        </p:txBody>
      </p:sp>
      <p:sp>
        <p:nvSpPr>
          <p:cNvPr id="3" name="Slide Number Placeholder 2"/>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5</a:t>
            </a:fld>
            <a:endParaRPr lang="en-AU" sz="1050" dirty="0">
              <a:latin typeface="Arial" charset="0"/>
              <a:ea typeface="Arial" charset="0"/>
              <a:cs typeface="Arial" charset="0"/>
            </a:endParaRPr>
          </a:p>
        </p:txBody>
      </p:sp>
    </p:spTree>
    <p:extLst>
      <p:ext uri="{BB962C8B-B14F-4D97-AF65-F5344CB8AC3E}">
        <p14:creationId xmlns:p14="http://schemas.microsoft.com/office/powerpoint/2010/main" val="319867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67" y="332656"/>
            <a:ext cx="10984036" cy="1296143"/>
          </a:xfrm>
        </p:spPr>
        <p:txBody>
          <a:bodyPr anchor="ctr"/>
          <a:lstStyle/>
          <a:p>
            <a:r>
              <a:rPr lang="en-AU" dirty="0"/>
              <a:t>School registration 2023–2024*</a:t>
            </a:r>
          </a:p>
        </p:txBody>
      </p:sp>
      <p:sp>
        <p:nvSpPr>
          <p:cNvPr id="4" name="Slide Number Placeholder 3"/>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6</a:t>
            </a:fld>
            <a:endParaRPr lang="en-AU" sz="1050" dirty="0">
              <a:latin typeface="Arial" charset="0"/>
              <a:ea typeface="Arial" charset="0"/>
              <a:cs typeface="Arial" charset="0"/>
            </a:endParaRPr>
          </a:p>
        </p:txBody>
      </p:sp>
      <p:sp>
        <p:nvSpPr>
          <p:cNvPr id="6" name="TextBox 5">
            <a:extLst>
              <a:ext uri="{FF2B5EF4-FFF2-40B4-BE49-F238E27FC236}">
                <a16:creationId xmlns:a16="http://schemas.microsoft.com/office/drawing/2014/main" id="{21C49654-8ACD-4DBC-96C7-180B0E62D27F}"/>
              </a:ext>
            </a:extLst>
          </p:cNvPr>
          <p:cNvSpPr txBox="1"/>
          <p:nvPr/>
        </p:nvSpPr>
        <p:spPr>
          <a:xfrm>
            <a:off x="607646" y="1943978"/>
            <a:ext cx="3924088" cy="4262705"/>
          </a:xfrm>
          <a:prstGeom prst="rect">
            <a:avLst/>
          </a:prstGeom>
          <a:noFill/>
        </p:spPr>
        <p:txBody>
          <a:bodyPr wrap="square" rtlCol="0">
            <a:spAutoFit/>
          </a:bodyPr>
          <a:lstStyle/>
          <a:p>
            <a:pPr>
              <a:spcBef>
                <a:spcPts val="600"/>
              </a:spcBef>
              <a:spcAft>
                <a:spcPts val="600"/>
              </a:spcAft>
            </a:pPr>
            <a:r>
              <a:rPr lang="en-AU" sz="2000" b="1" dirty="0">
                <a:solidFill>
                  <a:srgbClr val="103D64"/>
                </a:solidFill>
                <a:latin typeface="Arial" panose="020B0604020202020204" pitchFamily="34" charset="0"/>
                <a:cs typeface="Arial" panose="020B0604020202020204" pitchFamily="34" charset="0"/>
              </a:rPr>
              <a:t>22 new schools registered:</a:t>
            </a:r>
          </a:p>
          <a:p>
            <a:pPr marL="285750" indent="-285750">
              <a:spcBef>
                <a:spcPts val="600"/>
              </a:spcBef>
              <a:spcAft>
                <a:spcPts val="600"/>
              </a:spcAft>
              <a:buFont typeface="Arial" panose="020B0604020202020204" pitchFamily="34" charset="0"/>
              <a:buChar char="•"/>
            </a:pPr>
            <a:r>
              <a:rPr lang="en-AU" dirty="0">
                <a:solidFill>
                  <a:schemeClr val="tx1">
                    <a:lumMod val="65000"/>
                    <a:lumOff val="35000"/>
                  </a:schemeClr>
                </a:solidFill>
                <a:latin typeface="Arial" panose="020B0604020202020204" pitchFamily="34" charset="0"/>
                <a:cs typeface="Arial" panose="020B0604020202020204" pitchFamily="34" charset="0"/>
              </a:rPr>
              <a:t>14 government</a:t>
            </a:r>
          </a:p>
          <a:p>
            <a:pPr marL="285750" indent="-285750">
              <a:spcBef>
                <a:spcPts val="600"/>
              </a:spcBef>
              <a:spcAft>
                <a:spcPts val="600"/>
              </a:spcAft>
              <a:buFont typeface="Arial" panose="020B0604020202020204" pitchFamily="34" charset="0"/>
              <a:buChar char="•"/>
            </a:pPr>
            <a:r>
              <a:rPr lang="en-AU" dirty="0">
                <a:solidFill>
                  <a:schemeClr val="tx1">
                    <a:lumMod val="65000"/>
                    <a:lumOff val="35000"/>
                  </a:schemeClr>
                </a:solidFill>
                <a:latin typeface="Arial" panose="020B0604020202020204" pitchFamily="34" charset="0"/>
                <a:cs typeface="Arial" panose="020B0604020202020204" pitchFamily="34" charset="0"/>
              </a:rPr>
              <a:t>1 Catholic</a:t>
            </a:r>
          </a:p>
          <a:p>
            <a:pPr marL="285750" indent="-285750">
              <a:spcBef>
                <a:spcPts val="600"/>
              </a:spcBef>
              <a:spcAft>
                <a:spcPts val="600"/>
              </a:spcAft>
              <a:buFont typeface="Arial" panose="020B0604020202020204" pitchFamily="34" charset="0"/>
              <a:buChar char="•"/>
            </a:pPr>
            <a:r>
              <a:rPr lang="en-AU" dirty="0">
                <a:solidFill>
                  <a:schemeClr val="tx1">
                    <a:lumMod val="65000"/>
                    <a:lumOff val="35000"/>
                  </a:schemeClr>
                </a:solidFill>
                <a:latin typeface="Arial" panose="020B0604020202020204" pitchFamily="34" charset="0"/>
                <a:cs typeface="Arial" panose="020B0604020202020204" pitchFamily="34" charset="0"/>
              </a:rPr>
              <a:t>7 independent</a:t>
            </a:r>
          </a:p>
          <a:p>
            <a:endParaRPr lang="en-AU" sz="2400" dirty="0">
              <a:solidFill>
                <a:schemeClr val="tx1">
                  <a:lumMod val="65000"/>
                  <a:lumOff val="35000"/>
                </a:schemeClr>
              </a:solidFill>
              <a:latin typeface="Arial" panose="020B0604020202020204" pitchFamily="34" charset="0"/>
              <a:cs typeface="Arial" panose="020B0604020202020204" pitchFamily="34" charset="0"/>
            </a:endParaRPr>
          </a:p>
          <a:p>
            <a:endParaRPr lang="en-AU" sz="2400" dirty="0">
              <a:solidFill>
                <a:schemeClr val="tx1">
                  <a:lumMod val="65000"/>
                  <a:lumOff val="35000"/>
                </a:schemeClr>
              </a:solidFill>
              <a:latin typeface="Arial" panose="020B0604020202020204" pitchFamily="34" charset="0"/>
              <a:cs typeface="Arial" panose="020B0604020202020204" pitchFamily="34" charset="0"/>
            </a:endParaRPr>
          </a:p>
          <a:p>
            <a:endParaRPr lang="en-AU" sz="2400" dirty="0">
              <a:solidFill>
                <a:schemeClr val="tx1">
                  <a:lumMod val="65000"/>
                  <a:lumOff val="35000"/>
                </a:schemeClr>
              </a:solidFill>
              <a:latin typeface="Arial" panose="020B0604020202020204" pitchFamily="34" charset="0"/>
              <a:cs typeface="Arial" panose="020B0604020202020204" pitchFamily="34" charset="0"/>
            </a:endParaRPr>
          </a:p>
          <a:p>
            <a:endParaRPr lang="en-AU" sz="2400" dirty="0">
              <a:solidFill>
                <a:schemeClr val="tx1">
                  <a:lumMod val="65000"/>
                  <a:lumOff val="35000"/>
                </a:schemeClr>
              </a:solidFill>
              <a:latin typeface="Arial" panose="020B0604020202020204" pitchFamily="34" charset="0"/>
              <a:cs typeface="Arial" panose="020B0604020202020204" pitchFamily="34" charset="0"/>
            </a:endParaRPr>
          </a:p>
          <a:p>
            <a:endParaRPr lang="en-AU" sz="2400" dirty="0">
              <a:solidFill>
                <a:schemeClr val="tx1">
                  <a:lumMod val="65000"/>
                  <a:lumOff val="35000"/>
                </a:schemeClr>
              </a:solidFill>
              <a:latin typeface="Arial" panose="020B0604020202020204" pitchFamily="34" charset="0"/>
              <a:cs typeface="Arial" panose="020B0604020202020204" pitchFamily="34" charset="0"/>
            </a:endParaRPr>
          </a:p>
          <a:p>
            <a:endParaRPr lang="en-AU" sz="2400" dirty="0">
              <a:solidFill>
                <a:schemeClr val="tx1">
                  <a:lumMod val="65000"/>
                  <a:lumOff val="35000"/>
                </a:schemeClr>
              </a:solidFill>
              <a:latin typeface="Arial" panose="020B0604020202020204" pitchFamily="34" charset="0"/>
              <a:cs typeface="Arial" panose="020B0604020202020204" pitchFamily="34" charset="0"/>
            </a:endParaRPr>
          </a:p>
          <a:p>
            <a:r>
              <a:rPr lang="en-AU" dirty="0">
                <a:solidFill>
                  <a:schemeClr val="tx1">
                    <a:lumMod val="65000"/>
                    <a:lumOff val="35000"/>
                  </a:schemeClr>
                </a:solidFill>
                <a:latin typeface="Arial" panose="020B0604020202020204" pitchFamily="34" charset="0"/>
                <a:cs typeface="Arial" panose="020B0604020202020204" pitchFamily="34" charset="0"/>
              </a:rPr>
              <a:t>*2023–24 = financial year to date</a:t>
            </a:r>
            <a:r>
              <a:rPr lang="en-AU" sz="1600" dirty="0">
                <a:solidFill>
                  <a:schemeClr val="tx1">
                    <a:lumMod val="65000"/>
                    <a:lumOff val="35000"/>
                  </a:schemeClr>
                </a:solidFill>
                <a:latin typeface="Arial" panose="020B0604020202020204" pitchFamily="34" charset="0"/>
                <a:cs typeface="Arial" panose="020B0604020202020204" pitchFamily="34" charset="0"/>
              </a:rPr>
              <a:t> </a:t>
            </a:r>
          </a:p>
        </p:txBody>
      </p:sp>
      <p:graphicFrame>
        <p:nvGraphicFramePr>
          <p:cNvPr id="8" name="Chart 7">
            <a:extLst>
              <a:ext uri="{FF2B5EF4-FFF2-40B4-BE49-F238E27FC236}">
                <a16:creationId xmlns:a16="http://schemas.microsoft.com/office/drawing/2014/main" id="{F27D8719-49C6-3B70-4BC3-CC9CC1FB2EB9}"/>
              </a:ext>
            </a:extLst>
          </p:cNvPr>
          <p:cNvGraphicFramePr/>
          <p:nvPr>
            <p:extLst>
              <p:ext uri="{D42A27DB-BD31-4B8C-83A1-F6EECF244321}">
                <p14:modId xmlns:p14="http://schemas.microsoft.com/office/powerpoint/2010/main" val="1597865781"/>
              </p:ext>
            </p:extLst>
          </p:nvPr>
        </p:nvGraphicFramePr>
        <p:xfrm>
          <a:off x="4439816" y="1943978"/>
          <a:ext cx="7309160" cy="43655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4786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t>7</a:t>
            </a:fld>
            <a:endParaRPr lang="en-AU" sz="1050" dirty="0">
              <a:latin typeface="Arial" charset="0"/>
              <a:ea typeface="Arial" charset="0"/>
              <a:cs typeface="Arial" charset="0"/>
            </a:endParaRPr>
          </a:p>
        </p:txBody>
      </p:sp>
      <p:sp>
        <p:nvSpPr>
          <p:cNvPr id="3" name="Text Placeholder 2">
            <a:extLst>
              <a:ext uri="{FF2B5EF4-FFF2-40B4-BE49-F238E27FC236}">
                <a16:creationId xmlns:a16="http://schemas.microsoft.com/office/drawing/2014/main" id="{FF4C26A4-ACCA-4B74-8E34-D285876D10C1}"/>
              </a:ext>
            </a:extLst>
          </p:cNvPr>
          <p:cNvSpPr>
            <a:spLocks noGrp="1"/>
          </p:cNvSpPr>
          <p:nvPr>
            <p:ph sz="half" idx="1"/>
          </p:nvPr>
        </p:nvSpPr>
        <p:spPr>
          <a:xfrm>
            <a:off x="564847" y="3429000"/>
            <a:ext cx="5558408" cy="1080121"/>
          </a:xfrm>
        </p:spPr>
        <p:txBody>
          <a:bodyPr>
            <a:normAutofit/>
          </a:bodyPr>
          <a:lstStyle/>
          <a:p>
            <a:r>
              <a:rPr lang="en-US" b="1" dirty="0"/>
              <a:t>Charles Tyers &amp; Dean Woodgate</a:t>
            </a:r>
          </a:p>
          <a:p>
            <a:r>
              <a:rPr lang="en-US" dirty="0"/>
              <a:t>Managers, Independent Schools, VRQA</a:t>
            </a:r>
          </a:p>
        </p:txBody>
      </p:sp>
      <p:sp>
        <p:nvSpPr>
          <p:cNvPr id="14" name="Title 13"/>
          <p:cNvSpPr>
            <a:spLocks noGrp="1"/>
          </p:cNvSpPr>
          <p:nvPr>
            <p:ph type="title"/>
          </p:nvPr>
        </p:nvSpPr>
        <p:spPr>
          <a:xfrm>
            <a:off x="551984" y="1412776"/>
            <a:ext cx="7419256" cy="2016224"/>
          </a:xfrm>
        </p:spPr>
        <p:txBody>
          <a:bodyPr>
            <a:noAutofit/>
          </a:bodyPr>
          <a:lstStyle/>
          <a:p>
            <a:r>
              <a:rPr lang="en-US" dirty="0"/>
              <a:t>Guidelines to the Minimum Standards and Requirements </a:t>
            </a:r>
            <a:br>
              <a:rPr lang="en-US" dirty="0"/>
            </a:br>
            <a:r>
              <a:rPr lang="en-US" dirty="0"/>
              <a:t>for School Registration</a:t>
            </a:r>
          </a:p>
        </p:txBody>
      </p:sp>
    </p:spTree>
    <p:extLst>
      <p:ext uri="{BB962C8B-B14F-4D97-AF65-F5344CB8AC3E}">
        <p14:creationId xmlns:p14="http://schemas.microsoft.com/office/powerpoint/2010/main" val="3541995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E07BAA-7C09-43DC-36BB-4A8D674EDE1F}"/>
              </a:ext>
            </a:extLst>
          </p:cNvPr>
          <p:cNvSpPr>
            <a:spLocks noGrp="1"/>
          </p:cNvSpPr>
          <p:nvPr>
            <p:ph type="title"/>
          </p:nvPr>
        </p:nvSpPr>
        <p:spPr>
          <a:xfrm>
            <a:off x="551384" y="332657"/>
            <a:ext cx="10984036" cy="1296144"/>
          </a:xfrm>
        </p:spPr>
        <p:txBody>
          <a:bodyPr anchor="ctr"/>
          <a:lstStyle/>
          <a:p>
            <a:r>
              <a:rPr lang="en-AU" b="1" dirty="0"/>
              <a:t>Guidelines</a:t>
            </a:r>
            <a:endParaRPr lang="en-AU" dirty="0"/>
          </a:p>
        </p:txBody>
      </p:sp>
      <p:sp>
        <p:nvSpPr>
          <p:cNvPr id="2" name="Slide Number Placeholder 1">
            <a:extLst>
              <a:ext uri="{FF2B5EF4-FFF2-40B4-BE49-F238E27FC236}">
                <a16:creationId xmlns:a16="http://schemas.microsoft.com/office/drawing/2014/main" id="{EB6FE5D4-6ACD-0A24-0FE5-34A6487746EA}"/>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8</a:t>
            </a:fld>
            <a:endParaRPr lang="en-AU" sz="1050" dirty="0">
              <a:latin typeface="Arial" charset="0"/>
              <a:ea typeface="Arial" charset="0"/>
              <a:cs typeface="Arial" charset="0"/>
            </a:endParaRPr>
          </a:p>
        </p:txBody>
      </p:sp>
      <p:sp>
        <p:nvSpPr>
          <p:cNvPr id="7" name="TextBox 6">
            <a:extLst>
              <a:ext uri="{FF2B5EF4-FFF2-40B4-BE49-F238E27FC236}">
                <a16:creationId xmlns:a16="http://schemas.microsoft.com/office/drawing/2014/main" id="{BA136902-B1F8-BF27-918C-09C78C4A50D5}"/>
              </a:ext>
            </a:extLst>
          </p:cNvPr>
          <p:cNvSpPr txBox="1"/>
          <p:nvPr/>
        </p:nvSpPr>
        <p:spPr>
          <a:xfrm>
            <a:off x="551384" y="1992167"/>
            <a:ext cx="7344816" cy="4375621"/>
          </a:xfrm>
          <a:prstGeom prst="rect">
            <a:avLst/>
          </a:prstGeom>
          <a:noFill/>
        </p:spPr>
        <p:txBody>
          <a:bodyPr wrap="square" rtlCol="0">
            <a:spAutoFit/>
          </a:bodyPr>
          <a:lstStyle/>
          <a:p>
            <a:r>
              <a:rPr lang="en-AU" sz="2000" b="1" i="0" u="none" strike="noStrike" dirty="0">
                <a:solidFill>
                  <a:srgbClr val="103D64"/>
                </a:solidFill>
                <a:effectLst/>
                <a:latin typeface="Arial" panose="020B0604020202020204" pitchFamily="34" charset="0"/>
                <a:cs typeface="Arial" panose="020B0604020202020204" pitchFamily="34" charset="0"/>
              </a:rPr>
              <a:t>Guidelines to the Minimum Standards and Requirements for School Registration</a:t>
            </a:r>
            <a:endParaRPr lang="en-AU" sz="2000" b="1" i="0" dirty="0">
              <a:solidFill>
                <a:srgbClr val="103D64"/>
              </a:solidFill>
              <a:effectLst/>
              <a:latin typeface="Arial" panose="020B0604020202020204" pitchFamily="34" charset="0"/>
              <a:cs typeface="Arial" panose="020B0604020202020204" pitchFamily="34" charset="0"/>
            </a:endParaRPr>
          </a:p>
          <a:p>
            <a:pPr algn="l"/>
            <a:endParaRPr lang="en-AU" sz="1600" b="0" i="0" dirty="0">
              <a:solidFill>
                <a:srgbClr val="53565A"/>
              </a:solidFill>
              <a:effectLst/>
              <a:latin typeface="Arial" panose="020B0604020202020204" pitchFamily="34" charset="0"/>
              <a:cs typeface="Arial" panose="020B0604020202020204" pitchFamily="34" charset="0"/>
            </a:endParaRPr>
          </a:p>
          <a:p>
            <a:pPr marL="285750" indent="-285750">
              <a:lnSpc>
                <a:spcPct val="107000"/>
              </a:lnSpc>
              <a:spcAft>
                <a:spcPts val="565"/>
              </a:spcAft>
              <a:buFont typeface="Arial" panose="020B0604020202020204" pitchFamily="34" charset="0"/>
              <a:buChar char="•"/>
            </a:pPr>
            <a:r>
              <a:rPr lang="en-AU" dirty="0">
                <a:solidFill>
                  <a:srgbClr val="555559"/>
                </a:solidFill>
                <a:effectLst/>
                <a:latin typeface="Arial" panose="020B0604020202020204" pitchFamily="34" charset="0"/>
                <a:ea typeface="Calibri" panose="020F0502020204030204" pitchFamily="34" charset="0"/>
                <a:cs typeface="Arial" panose="020B0604020202020204" pitchFamily="34" charset="0"/>
              </a:rPr>
              <a:t>The </a:t>
            </a:r>
            <a:r>
              <a:rPr lang="en-AU" i="1" dirty="0">
                <a:solidFill>
                  <a:srgbClr val="555559"/>
                </a:solidFill>
                <a:effectLst/>
                <a:latin typeface="Arial" panose="020B0604020202020204" pitchFamily="34" charset="0"/>
                <a:ea typeface="Calibri" panose="020F0502020204030204" pitchFamily="34" charset="0"/>
                <a:cs typeface="Arial" panose="020B0604020202020204" pitchFamily="34" charset="0"/>
              </a:rPr>
              <a:t>Education and Training Reform Act 2006</a:t>
            </a:r>
            <a:r>
              <a:rPr lang="en-AU" dirty="0">
                <a:solidFill>
                  <a:srgbClr val="555559"/>
                </a:solidFill>
                <a:effectLst/>
                <a:latin typeface="Arial" panose="020B0604020202020204" pitchFamily="34" charset="0"/>
                <a:ea typeface="Calibri" panose="020F0502020204030204" pitchFamily="34" charset="0"/>
                <a:cs typeface="Arial" panose="020B0604020202020204" pitchFamily="34" charset="0"/>
              </a:rPr>
              <a:t> and the Education and Training Reform Regulations 2017 prescribe the minimum standards and other requirements that schools in all sectors must comply with to be registered and maintain registration. </a:t>
            </a:r>
          </a:p>
          <a:p>
            <a:pPr marL="285750" indent="-285750">
              <a:lnSpc>
                <a:spcPct val="107000"/>
              </a:lnSpc>
              <a:spcAft>
                <a:spcPts val="565"/>
              </a:spcAft>
              <a:buFont typeface="Arial" panose="020B0604020202020204" pitchFamily="34" charset="0"/>
              <a:buChar char="•"/>
            </a:pPr>
            <a:r>
              <a:rPr lang="en-AU" dirty="0">
                <a:solidFill>
                  <a:srgbClr val="555559"/>
                </a:solidFill>
                <a:effectLst/>
                <a:latin typeface="Arial" panose="020B0604020202020204" pitchFamily="34" charset="0"/>
                <a:ea typeface="Calibri" panose="020F0502020204030204" pitchFamily="34" charset="0"/>
                <a:cs typeface="Arial" panose="020B0604020202020204" pitchFamily="34" charset="0"/>
              </a:rPr>
              <a:t>The Guidelines assist schools to understand the requirements of the prescribed minimum standards and provide guidance on the evidence required to demonstrate compliance. This includes meeting Ministerial Order No. 1359 – Implementing the Child Safe Standards – Managing the risk of child abuse in schools and school boarding premises (Ministerial Order No. 1359):</a:t>
            </a:r>
            <a:br>
              <a:rPr lang="en-AU" dirty="0">
                <a:solidFill>
                  <a:srgbClr val="555559"/>
                </a:solidFill>
                <a:effectLst/>
                <a:latin typeface="Arial" panose="020B0604020202020204" pitchFamily="34" charset="0"/>
                <a:ea typeface="Calibri" panose="020F0502020204030204" pitchFamily="34" charset="0"/>
                <a:cs typeface="Arial" panose="020B0604020202020204" pitchFamily="34" charset="0"/>
              </a:rPr>
            </a:br>
            <a:r>
              <a:rPr lang="en-AU" sz="1200" b="1" i="0" u="sng" dirty="0">
                <a:solidFill>
                  <a:srgbClr val="007EB3"/>
                </a:solidFill>
                <a:effectLst/>
                <a:latin typeface="Arial" panose="020B0604020202020204" pitchFamily="34" charset="0"/>
                <a:cs typeface="Arial" panose="020B0604020202020204" pitchFamily="34" charset="0"/>
              </a:rPr>
              <a:t>content.vic.gov.au/sites/default/files/2024-03/Guidelines-to-the-Minimum-Standards-and-Requirements-for-School-Registration.docx</a:t>
            </a:r>
            <a:endParaRPr lang="en-AU" sz="1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610F99-5A77-E026-4996-86BE23A37C94}"/>
              </a:ext>
            </a:extLst>
          </p:cNvPr>
          <p:cNvPicPr>
            <a:picLocks noChangeAspect="1"/>
          </p:cNvPicPr>
          <p:nvPr/>
        </p:nvPicPr>
        <p:blipFill>
          <a:blip r:embed="rId3"/>
          <a:stretch>
            <a:fillRect/>
          </a:stretch>
        </p:blipFill>
        <p:spPr>
          <a:xfrm>
            <a:off x="8623590" y="1992167"/>
            <a:ext cx="2976958" cy="4497973"/>
          </a:xfrm>
          <a:prstGeom prst="rect">
            <a:avLst/>
          </a:prstGeom>
          <a:ln w="3175">
            <a:solidFill>
              <a:srgbClr val="103D64"/>
            </a:solidFill>
          </a:ln>
        </p:spPr>
      </p:pic>
    </p:spTree>
    <p:extLst>
      <p:ext uri="{BB962C8B-B14F-4D97-AF65-F5344CB8AC3E}">
        <p14:creationId xmlns:p14="http://schemas.microsoft.com/office/powerpoint/2010/main" val="2762109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D0864-1AD2-3136-EFD6-114EF5B5CC86}"/>
              </a:ext>
            </a:extLst>
          </p:cNvPr>
          <p:cNvSpPr>
            <a:spLocks noGrp="1"/>
          </p:cNvSpPr>
          <p:nvPr>
            <p:ph type="title"/>
          </p:nvPr>
        </p:nvSpPr>
        <p:spPr>
          <a:xfrm>
            <a:off x="588690" y="344375"/>
            <a:ext cx="11014620" cy="1284425"/>
          </a:xfrm>
        </p:spPr>
        <p:txBody>
          <a:bodyPr anchor="ctr"/>
          <a:lstStyle/>
          <a:p>
            <a:r>
              <a:rPr lang="en-US" dirty="0"/>
              <a:t>Minimum standards</a:t>
            </a:r>
            <a:endParaRPr lang="en-AU" dirty="0"/>
          </a:p>
        </p:txBody>
      </p:sp>
      <p:sp>
        <p:nvSpPr>
          <p:cNvPr id="3" name="Content Placeholder 2">
            <a:extLst>
              <a:ext uri="{FF2B5EF4-FFF2-40B4-BE49-F238E27FC236}">
                <a16:creationId xmlns:a16="http://schemas.microsoft.com/office/drawing/2014/main" id="{AAA8FD30-2967-3608-1618-6A541A44F236}"/>
              </a:ext>
            </a:extLst>
          </p:cNvPr>
          <p:cNvSpPr>
            <a:spLocks noGrp="1"/>
          </p:cNvSpPr>
          <p:nvPr>
            <p:ph sz="half" idx="1"/>
          </p:nvPr>
        </p:nvSpPr>
        <p:spPr>
          <a:xfrm>
            <a:off x="599804" y="1889042"/>
            <a:ext cx="5342384" cy="4103712"/>
          </a:xfrm>
        </p:spPr>
        <p:txBody>
          <a:bodyPr/>
          <a:lstStyle/>
          <a:p>
            <a:pPr marL="0" lvl="4" indent="0">
              <a:spcAft>
                <a:spcPts val="800"/>
              </a:spcAft>
              <a:buNone/>
            </a:pPr>
            <a:r>
              <a:rPr lang="en-AU" altLang="en-US" sz="2000" b="1" dirty="0">
                <a:solidFill>
                  <a:srgbClr val="103D64"/>
                </a:solidFill>
                <a:latin typeface="Arial" panose="020B0604020202020204" pitchFamily="34" charset="0"/>
                <a:cs typeface="Arial" panose="020B0604020202020204" pitchFamily="34" charset="0"/>
              </a:rPr>
              <a:t>Focus on:</a:t>
            </a:r>
          </a:p>
          <a:p>
            <a:pPr marL="285750" lvl="4" indent="-285750">
              <a:spcAft>
                <a:spcPts val="800"/>
              </a:spcAft>
            </a:pPr>
            <a:r>
              <a:rPr lang="en-AU" altLang="en-US" sz="1800" dirty="0">
                <a:latin typeface="Arial" panose="020B0604020202020204" pitchFamily="34" charset="0"/>
                <a:cs typeface="Arial" panose="020B0604020202020204" pitchFamily="34" charset="0"/>
              </a:rPr>
              <a:t>curriculum and student learning</a:t>
            </a:r>
          </a:p>
          <a:p>
            <a:pPr marL="285750" lvl="4" indent="-285750">
              <a:spcAft>
                <a:spcPts val="800"/>
              </a:spcAft>
            </a:pPr>
            <a:r>
              <a:rPr lang="en-AU" altLang="en-US" sz="1800" dirty="0">
                <a:latin typeface="Arial" panose="020B0604020202020204" pitchFamily="34" charset="0"/>
                <a:cs typeface="Arial" panose="020B0604020202020204" pitchFamily="34" charset="0"/>
              </a:rPr>
              <a:t>enrolment</a:t>
            </a:r>
          </a:p>
          <a:p>
            <a:pPr marL="285750" lvl="4" indent="-285750">
              <a:spcAft>
                <a:spcPts val="800"/>
              </a:spcAft>
            </a:pPr>
            <a:r>
              <a:rPr lang="en-AU" altLang="en-US" sz="1800" dirty="0">
                <a:latin typeface="Arial" panose="020B0604020202020204" pitchFamily="34" charset="0"/>
                <a:cs typeface="Arial" panose="020B0604020202020204" pitchFamily="34" charset="0"/>
              </a:rPr>
              <a:t>care, safety and welfare of students</a:t>
            </a:r>
          </a:p>
          <a:p>
            <a:pPr marL="285750" lvl="4" indent="-285750">
              <a:spcAft>
                <a:spcPts val="800"/>
              </a:spcAft>
            </a:pPr>
            <a:r>
              <a:rPr lang="en-AU" altLang="en-US" sz="1800" dirty="0">
                <a:latin typeface="Arial" panose="020B0604020202020204" pitchFamily="34" charset="0"/>
                <a:cs typeface="Arial" panose="020B0604020202020204" pitchFamily="34" charset="0"/>
              </a:rPr>
              <a:t>staff employment</a:t>
            </a:r>
          </a:p>
          <a:p>
            <a:pPr marL="285750" lvl="4" indent="-285750">
              <a:spcAft>
                <a:spcPts val="800"/>
              </a:spcAft>
            </a:pPr>
            <a:r>
              <a:rPr lang="en-AU" altLang="en-US" sz="1800" dirty="0">
                <a:latin typeface="Arial" panose="020B0604020202020204" pitchFamily="34" charset="0"/>
                <a:cs typeface="Arial" panose="020B0604020202020204" pitchFamily="34" charset="0"/>
              </a:rPr>
              <a:t>school infrastructure.</a:t>
            </a:r>
          </a:p>
          <a:p>
            <a:endParaRPr lang="en-AU" dirty="0"/>
          </a:p>
        </p:txBody>
      </p:sp>
      <p:sp>
        <p:nvSpPr>
          <p:cNvPr id="4" name="Slide Number Placeholder 3">
            <a:extLst>
              <a:ext uri="{FF2B5EF4-FFF2-40B4-BE49-F238E27FC236}">
                <a16:creationId xmlns:a16="http://schemas.microsoft.com/office/drawing/2014/main" id="{6151ED4E-EBAD-EFD7-5268-47A2D18E0FB3}"/>
              </a:ext>
            </a:extLst>
          </p:cNvPr>
          <p:cNvSpPr>
            <a:spLocks noGrp="1"/>
          </p:cNvSpPr>
          <p:nvPr>
            <p:ph type="sldNum" sz="quarter" idx="10"/>
          </p:nvPr>
        </p:nvSpPr>
        <p:spPr/>
        <p:txBody>
          <a:bodyPr/>
          <a:lstStyle/>
          <a:p>
            <a:fld id="{1EEA08B9-BA6A-48BF-9C91-FF212198F197}" type="slidenum">
              <a:rPr lang="en-AU" sz="1050" smtClean="0">
                <a:latin typeface="Arial" charset="0"/>
                <a:ea typeface="Arial" charset="0"/>
                <a:cs typeface="Arial" charset="0"/>
              </a:rPr>
              <a:pPr/>
              <a:t>9</a:t>
            </a:fld>
            <a:endParaRPr lang="en-AU" sz="1050" dirty="0">
              <a:latin typeface="Arial" charset="0"/>
              <a:ea typeface="Arial" charset="0"/>
              <a:cs typeface="Arial" charset="0"/>
            </a:endParaRPr>
          </a:p>
        </p:txBody>
      </p:sp>
      <p:pic>
        <p:nvPicPr>
          <p:cNvPr id="6" name="Picture Placeholder 10">
            <a:extLst>
              <a:ext uri="{FF2B5EF4-FFF2-40B4-BE49-F238E27FC236}">
                <a16:creationId xmlns:a16="http://schemas.microsoft.com/office/drawing/2014/main" id="{198E690F-8B29-3DD9-15DF-498DCF2421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357"/>
          <a:stretch/>
        </p:blipFill>
        <p:spPr>
          <a:xfrm>
            <a:off x="6096000" y="1628800"/>
            <a:ext cx="5785104" cy="4608513"/>
          </a:xfrm>
          <a:prstGeom prst="rect">
            <a:avLst/>
          </a:prstGeom>
        </p:spPr>
      </p:pic>
    </p:spTree>
    <p:extLst>
      <p:ext uri="{BB962C8B-B14F-4D97-AF65-F5344CB8AC3E}">
        <p14:creationId xmlns:p14="http://schemas.microsoft.com/office/powerpoint/2010/main" val="2150703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RQA Style Blank slides [Read-Only]" id="{7DE6C642-DB37-42F8-B2BC-A73FB71A3953}" vid="{A61C6E88-A18B-4119-95C1-4F8B886DFBC4}"/>
    </a:ext>
  </a:extLst>
</a:theme>
</file>

<file path=ppt/theme/theme2.xml><?xml version="1.0" encoding="utf-8"?>
<a:theme xmlns:a="http://schemas.openxmlformats.org/drawingml/2006/main" name="VRQA Theme">
  <a:themeElements>
    <a:clrScheme name="VRQA 2017">
      <a:dk1>
        <a:sysClr val="windowText" lastClr="000000"/>
      </a:dk1>
      <a:lt1>
        <a:sysClr val="window" lastClr="FFFFFF"/>
      </a:lt1>
      <a:dk2>
        <a:srgbClr val="103D64"/>
      </a:dk2>
      <a:lt2>
        <a:srgbClr val="007EB3"/>
      </a:lt2>
      <a:accent1>
        <a:srgbClr val="00C1D5"/>
      </a:accent1>
      <a:accent2>
        <a:srgbClr val="B2BC36"/>
      </a:accent2>
      <a:accent3>
        <a:srgbClr val="53565A"/>
      </a:accent3>
      <a:accent4>
        <a:srgbClr val="888B8D"/>
      </a:accent4>
      <a:accent5>
        <a:srgbClr val="000000"/>
      </a:accent5>
      <a:accent6>
        <a:srgbClr val="FFFFFF"/>
      </a:accent6>
      <a:hlink>
        <a:srgbClr val="007EB3"/>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RQA Theme" id="{39F13255-E5BF-4837-9726-FD42676624A5}" vid="{3CA13FD7-962B-41E5-8F36-9C86406548FA}"/>
    </a:ext>
  </a:extLst>
</a:theme>
</file>

<file path=ppt/theme/theme3.xml><?xml version="1.0" encoding="utf-8"?>
<a:theme xmlns:a="http://schemas.openxmlformats.org/drawingml/2006/main" name="2_Office Theme">
  <a:themeElements>
    <a:clrScheme name="ISV Colour Theme">
      <a:dk1>
        <a:srgbClr val="0B2033"/>
      </a:dk1>
      <a:lt1>
        <a:sysClr val="window" lastClr="FFFFFF"/>
      </a:lt1>
      <a:dk2>
        <a:srgbClr val="284052"/>
      </a:dk2>
      <a:lt2>
        <a:srgbClr val="E7E6E6"/>
      </a:lt2>
      <a:accent1>
        <a:srgbClr val="FF354D"/>
      </a:accent1>
      <a:accent2>
        <a:srgbClr val="284052"/>
      </a:accent2>
      <a:accent3>
        <a:srgbClr val="60809A"/>
      </a:accent3>
      <a:accent4>
        <a:srgbClr val="068BC6"/>
      </a:accent4>
      <a:accent5>
        <a:srgbClr val="0A3E60"/>
      </a:accent5>
      <a:accent6>
        <a:srgbClr val="1FBCBC"/>
      </a:accent6>
      <a:hlink>
        <a:srgbClr val="60809A"/>
      </a:hlink>
      <a:folHlink>
        <a:srgbClr val="FF35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V_Template_Powerpoint_2020_FA" id="{E42E938A-1875-4985-85FF-328E4E9E9422}" vid="{6F74B5F6-06FF-422F-8DBB-0832EE3A27A3}"/>
    </a:ext>
  </a:extLst>
</a:theme>
</file>

<file path=ppt/theme/theme4.xml><?xml version="1.0" encoding="utf-8"?>
<a:theme xmlns:a="http://schemas.openxmlformats.org/drawingml/2006/main" name="1_Custom Design">
  <a:themeElements>
    <a:clrScheme name="ISV Colour Theme">
      <a:dk1>
        <a:srgbClr val="0B2033"/>
      </a:dk1>
      <a:lt1>
        <a:sysClr val="window" lastClr="FFFFFF"/>
      </a:lt1>
      <a:dk2>
        <a:srgbClr val="284052"/>
      </a:dk2>
      <a:lt2>
        <a:srgbClr val="E7E6E6"/>
      </a:lt2>
      <a:accent1>
        <a:srgbClr val="FF354D"/>
      </a:accent1>
      <a:accent2>
        <a:srgbClr val="284052"/>
      </a:accent2>
      <a:accent3>
        <a:srgbClr val="60809A"/>
      </a:accent3>
      <a:accent4>
        <a:srgbClr val="068BC6"/>
      </a:accent4>
      <a:accent5>
        <a:srgbClr val="0A3E60"/>
      </a:accent5>
      <a:accent6>
        <a:srgbClr val="1FBCBC"/>
      </a:accent6>
      <a:hlink>
        <a:srgbClr val="60809A"/>
      </a:hlink>
      <a:folHlink>
        <a:srgbClr val="FF354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V_Template_Powerpoint_2020_FA" id="{E42E938A-1875-4985-85FF-328E4E9E9422}" vid="{220FAEAE-9DBA-4309-9AAC-75BCDBA396E9}"/>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91946ED8-0273-497A-9656-D8D6DE39362B}" vid="{3DEC74C2-FB4A-48E6-95D1-5AC2EE2444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RQA Style Blank slides" id="{28EB6202-CA62-4568-8422-95D0354FDB02}" vid="{B174C93E-27AC-4747-BDC6-B17D8DFA218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ET Document" ma:contentTypeID="0x010100C1A95F885C0B4A62AE4D0515D220750C002D40388AB0D6B747ABDEE95AD4BF617A" ma:contentTypeVersion="11" ma:contentTypeDescription="DET Document" ma:contentTypeScope="" ma:versionID="e210be5cbf04745930c159a7abcb8b6c">
  <xsd:schema xmlns:xsd="http://www.w3.org/2001/XMLSchema" xmlns:xs="http://www.w3.org/2001/XMLSchema" xmlns:p="http://schemas.microsoft.com/office/2006/metadata/properties" xmlns:ns1="http://schemas.microsoft.com/sharepoint/v3" xmlns:ns2="http://schemas.microsoft.com/Sharepoint/v3" xmlns:ns3="923ab380-a5eb-449c-a4e7-72e58556c170" xmlns:ns4="http://schemas.microsoft.com/sharepoint/v4" xmlns:ns5="69c2db79-67f2-49b3-87de-00f5bca994cf" targetNamespace="http://schemas.microsoft.com/office/2006/metadata/properties" ma:root="true" ma:fieldsID="dc5768fd9ba85be778979c8444269282" ns1:_="" ns2:_="" ns3:_="" ns4:_="" ns5:_="">
    <xsd:import namespace="http://schemas.microsoft.com/sharepoint/v3"/>
    <xsd:import namespace="http://schemas.microsoft.com/Sharepoint/v3"/>
    <xsd:import namespace="923ab380-a5eb-449c-a4e7-72e58556c170"/>
    <xsd:import namespace="http://schemas.microsoft.com/sharepoint/v4"/>
    <xsd:import namespace="69c2db79-67f2-49b3-87de-00f5bca994cf"/>
    <xsd:element name="properties">
      <xsd:complexType>
        <xsd:sequence>
          <xsd:element name="documentManagement">
            <xsd:complexType>
              <xsd:all>
                <xsd:element ref="ns2:DET_EDRMS_Date" minOccurs="0"/>
                <xsd:element ref="ns2:DET_EDRMS_Author" minOccurs="0"/>
                <xsd:element ref="ns2:DET_EDRMS_Category" minOccurs="0"/>
                <xsd:element ref="ns3:TaxCatchAll" minOccurs="0"/>
                <xsd:element ref="ns3:TaxCatchAllLabel" minOccurs="0"/>
                <xsd:element ref="ns2:DET_EDRMS_RCSTaxHTField0" minOccurs="0"/>
                <xsd:element ref="ns2:DET_EDRMS_BusUnitTaxHTField0" minOccurs="0"/>
                <xsd:element ref="ns2:DET_EDRMS_SecClassTaxHTField0" minOccurs="0"/>
                <xsd:element ref="ns2:DET_EDRMS_Description" minOccurs="0"/>
                <xsd:element ref="ns1:PublishingContactName" minOccurs="0"/>
                <xsd:element ref="ns4:IconOverlay" minOccurs="0"/>
                <xsd:element ref="ns5:Activity" minOccurs="0"/>
                <xsd:element ref="ns5:Responsibility" minOccurs="0"/>
                <xsd:element ref="ns5:Document_x0020_Type" minOccurs="0"/>
                <xsd:element ref="ns5: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20" nillable="true" ma:displayName="Contact Name" ma:description="Contact Name is a site column created by the Publishing feature. It is used on the Page Content Type as the name of the person or group who is the contact person for the page." ma:hidden="true" ma:internalName="PublishingContactNam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_EDRMS_Date" ma:index="8" nillable="true" ma:displayName="Date" ma:default="" ma:format="DateOnly" ma:internalName="DET_EDRMS_Date" ma:readOnly="false">
      <xsd:simpleType>
        <xsd:restriction base="dms:DateTime"/>
      </xsd:simpleType>
    </xsd:element>
    <xsd:element name="DET_EDRMS_Author" ma:index="9" nillable="true" ma:displayName="Author" ma:default="" ma:internalName="DET_EDRMS_Author" ma:readOnly="false">
      <xsd:simpleType>
        <xsd:restriction base="dms:Text">
          <xsd:maxLength value="255"/>
        </xsd:restriction>
      </xsd:simpleType>
    </xsd:element>
    <xsd:element name="DET_EDRMS_Category" ma:index="10" nillable="true" ma:displayName="Category" ma:default="" ma:internalName="DET_EDRMS_Category" ma:readOnly="false">
      <xsd:simpleType>
        <xsd:restriction base="dms:Text">
          <xsd:maxLength value="255"/>
        </xsd:restriction>
      </xsd:simpleType>
    </xsd:element>
    <xsd:element name="DET_EDRMS_RCSTaxHTField0" ma:index="13" nillable="true" ma:taxonomy="true" ma:internalName="DET_EDRMS_RCSTaxHTField0" ma:taxonomyFieldName="DET_EDRMS_RCS" ma:displayName="RCS" ma:readOnly="true" ma:default="" ma:fieldId="{b94599ac-76d7-4d0a-81e2-e0d597ad60b0}" ma:sspId="272df97b-2740-40bb-9c0d-572a441144cd" ma:termSetId="759985f7-f856-45a6-bc29-a99c164acfb5" ma:anchorId="00000000-0000-0000-0000-000000000000" ma:open="false" ma:isKeyword="false">
      <xsd:complexType>
        <xsd:sequence>
          <xsd:element ref="pc:Terms" minOccurs="0" maxOccurs="1"/>
        </xsd:sequence>
      </xsd:complexType>
    </xsd:element>
    <xsd:element name="DET_EDRMS_BusUnitTaxHTField0" ma:index="15" nillable="true" ma:taxonomy="true" ma:internalName="DET_EDRMS_BusUnitTaxHTField0" ma:taxonomyFieldName="DET_EDRMS_BusUnit" ma:displayName="Business Unit" ma:readOnly="false" ma:default="" ma:fieldId="{6a09474b-ef6b-487d-9343-1ac28330710e}" ma:sspId="272df97b-2740-40bb-9c0d-572a441144cd" ma:termSetId="46e496f0-ccd4-43cf-a51f-50fd2b955286" ma:anchorId="00000000-0000-0000-0000-000000000000" ma:open="false" ma:isKeyword="false">
      <xsd:complexType>
        <xsd:sequence>
          <xsd:element ref="pc:Terms" minOccurs="0" maxOccurs="1"/>
        </xsd:sequence>
      </xsd:complexType>
    </xsd:element>
    <xsd:element name="DET_EDRMS_SecClassTaxHTField0" ma:index="17" nillable="true" ma:taxonomy="true" ma:internalName="DET_EDRMS_SecClassTaxHTField0" ma:taxonomyFieldName="DET_EDRMS_SecClass" ma:displayName="Security Classification" ma:readOnly="false" ma:default="" ma:fieldId="{5f325da7-47e2-4289-8db0-23622dd7f876}" ma:sspId="272df97b-2740-40bb-9c0d-572a441144cd" ma:termSetId="824106a0-5d61-4c80-a0b7-f264a0cc5794" ma:anchorId="00000000-0000-0000-0000-000000000000" ma:open="false" ma:isKeyword="false">
      <xsd:complexType>
        <xsd:sequence>
          <xsd:element ref="pc:Terms" minOccurs="0" maxOccurs="1"/>
        </xsd:sequence>
      </xsd:complexType>
    </xsd:element>
    <xsd:element name="DET_EDRMS_Description" ma:index="19" nillable="true" ma:displayName="Document Description" ma:default="" ma:description="" ma:internalName="DET_EDRMS_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3ab380-a5eb-449c-a4e7-72e58556c170"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83217f5c-64b4-494a-9227-6c0dde4fc037}" ma:internalName="TaxCatchAll" ma:readOnly="false" ma:showField="CatchAllData" ma:web="923ab380-a5eb-449c-a4e7-72e58556c170">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83217f5c-64b4-494a-9227-6c0dde4fc037}" ma:internalName="TaxCatchAllLabel" ma:readOnly="true" ma:showField="CatchAllDataLabel" ma:web="923ab380-a5eb-449c-a4e7-72e58556c1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1" nillable="true" ma:displayName="IconOverlay" ma:hidden="true" ma:internalName="IconOverlay"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c2db79-67f2-49b3-87de-00f5bca994cf" elementFormDefault="qualified">
    <xsd:import namespace="http://schemas.microsoft.com/office/2006/documentManagement/types"/>
    <xsd:import namespace="http://schemas.microsoft.com/office/infopath/2007/PartnerControls"/>
    <xsd:element name="Activity" ma:index="22" nillable="true" ma:displayName="Activity" ma:format="Dropdown" ma:internalName="Activity">
      <xsd:simpleType>
        <xsd:restriction base="dms:Choice">
          <xsd:enumeration value="Advice / Information"/>
          <xsd:enumeration value="Standard Operating Procedures"/>
          <xsd:enumeration value="Board/C'ttee docs"/>
          <xsd:enumeration value="Coms"/>
          <xsd:enumeration value="Implementation"/>
          <xsd:enumeration value="Invoice"/>
          <xsd:enumeration value="Information Sessions"/>
          <xsd:enumeration value="Meeting"/>
          <xsd:enumeration value="Operational Planning"/>
          <xsd:enumeration value="Other"/>
          <xsd:enumeration value="Planning"/>
          <xsd:enumeration value="Contact List"/>
          <xsd:enumeration value="Project"/>
          <xsd:enumeration value="Reference group meetings"/>
          <xsd:enumeration value="Risk Assessment"/>
          <xsd:enumeration value="Reporting"/>
          <xsd:enumeration value="Registration"/>
          <xsd:enumeration value="Re-approval"/>
          <xsd:enumeration value="Re-registration"/>
          <xsd:enumeration value="Review"/>
          <xsd:enumeration value="School Annual Reports"/>
          <xsd:enumeration value="Stakeholder coms"/>
          <xsd:enumeration value="Stakeholder Consultation"/>
          <xsd:enumeration value="Team meeting"/>
          <xsd:enumeration value="Template and Checklist"/>
          <xsd:enumeration value="VRQA Forms and Guidelines"/>
          <xsd:enumeration value="VRQA Contract Management"/>
          <xsd:enumeration value="VRQA Contract Management 2021"/>
          <xsd:enumeration value="2021 Review Phase 2"/>
          <xsd:enumeration value="Review 2022"/>
          <xsd:enumeration value="2024 Review Templates and Checklists"/>
        </xsd:restriction>
      </xsd:simpleType>
    </xsd:element>
    <xsd:element name="Responsibility" ma:index="23" nillable="true" ma:displayName="Responsibility" ma:default="Schools" ma:format="Dropdown" ma:internalName="Responsibility" ma:readOnly="false">
      <xsd:simpleType>
        <xsd:restriction base="dms:Choice">
          <xsd:enumeration value="Schools"/>
          <xsd:enumeration value="ESOS"/>
          <xsd:enumeration value="Non School Senior Secondary"/>
          <xsd:enumeration value="OSSEO"/>
          <xsd:enumeration value="Home schooling"/>
        </xsd:restriction>
      </xsd:simpleType>
    </xsd:element>
    <xsd:element name="Document_x0020_Type" ma:index="24" nillable="true" ma:displayName="Document Type" ma:default="Form" ma:format="Dropdown" ma:internalName="Document_x0020_Type" ma:readOnly="false">
      <xsd:simpleType>
        <xsd:restriction base="dms:Choice">
          <xsd:enumeration value="Agenda"/>
          <xsd:enumeration value="Assessment"/>
          <xsd:enumeration value="Board/C'ttee docs"/>
          <xsd:enumeration value="Briefing"/>
          <xsd:enumeration value="Certificate"/>
          <xsd:enumeration value="Checklist"/>
          <xsd:enumeration value="Contract"/>
          <xsd:enumeration value="Correspondence"/>
          <xsd:enumeration value="Evidence Requirement"/>
          <xsd:enumeration value="Form"/>
          <xsd:enumeration value="Letter"/>
          <xsd:enumeration value="Mailing list"/>
          <xsd:enumeration value="Meeting Notes"/>
          <xsd:enumeration value="Meeting papers"/>
          <xsd:enumeration value="Memo"/>
          <xsd:enumeration value="Other"/>
          <xsd:enumeration value="Policy/procedure"/>
          <xsd:enumeration value="Register"/>
          <xsd:enumeration value="Report"/>
          <xsd:enumeration value="Risk Assessments"/>
          <xsd:enumeration value="Schedule"/>
          <xsd:enumeration value="Tracking document"/>
        </xsd:restriction>
      </xsd:simpleType>
    </xsd:element>
    <xsd:element name="Status" ma:index="25" nillable="true" ma:displayName="Status" ma:format="Dropdown" ma:internalName="Status">
      <xsd:simpleType>
        <xsd:restriction base="dms:Choice">
          <xsd:enumeration value="Draft"/>
          <xsd:enumeration value="Completed"/>
          <xsd:enumeration value="Under Review"/>
          <xsd:enumeration value="Modified"/>
          <xsd:enumeration value="Approved"/>
          <xsd:enumeration value="Not to us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
    <Synchronization>Asynchronous</Synchronization>
    <Type>10003</Type>
    <SequenceNumber>10000</SequenceNumber>
    <Url/>
    <Assembly>RecordPoint.Active.UI, Version=1.0.0.0, Culture=neutral, PublicKeyToken=d49476ae5b650bf3</Assembly>
    <Class>RecordPoint.Active.UI.Events.WorkflowItemEventReceiver</Class>
    <Data/>
    <Filter/>
  </Receiver>
  <Receiver>
    <Name/>
    <Synchronization>Synchronous</Synchronization>
    <Type>3</Type>
    <SequenceNumber>10000</SequenceNumber>
    <Url/>
    <Assembly>RecordPoint.Active.UI, Version=1.0.0.0, Culture=neutral, PublicKeyToken=d49476ae5b650bf3</Assembly>
    <Class>RecordPoint.Active.UI.Events.WorkflowItemEventReceiver</Class>
    <Data/>
    <Filter/>
  </Receiver>
  <Receiver>
    <Name/>
    <Synchronization>Asynchronous</Synchronization>
    <Type>10009</Type>
    <SequenceNumber>10000</SequenceNumber>
    <Url/>
    <Assembly>RecordPoint.Active.UI, Version=1.0.0.0, Culture=neutral, PublicKeyToken=d49476ae5b650bf3</Assembly>
    <Class>RecordPoint.Active.UI.Events.WorkflowItemEventReceiver</Class>
    <Data/>
    <Filter/>
  </Receiver>
  <Receiver>
    <Name/>
    <Synchronization>Synchronous</Synchronization>
    <Type>9</Type>
    <SequenceNumber>10000</SequenceNumber>
    <Url/>
    <Assembly>RecordPoint.Active.UI, Version=1.0.0.0, Culture=neutral, PublicKeyToken=d49476ae5b650bf3</Assembly>
    <Class>RecordPoint.Active.UI.Events.WorkflowItemEventReceiver</Class>
    <Data/>
    <Filter/>
  </Receiver>
  <Receiver>
    <Name/>
    <Synchronization>Asynchronous</Synchronization>
    <Type>10103</Type>
    <SequenceNumber>10000</SequenceNumber>
    <Url/>
    <Assembly>RecordPoint.Active.UI, Version=1.0.0.0, Culture=neutral, PublicKeyToken=d49476ae5b650bf3</Assembly>
    <Class>RecordPoint.Active.UI.Events.WorkflowListEventReceiver</Class>
    <Data/>
    <Filter/>
  </Receiver>
  <Receiver>
    <Name/>
    <Synchronization>Synchronous</Synchronization>
    <Type>102</Type>
    <SequenceNumber>10000</SequenceNumber>
    <Url/>
    <Assembly>RecordPoint.Active.UI, Version=1.0.0.0, Culture=neutral, PublicKeyToken=d49476ae5b650bf3</Assembly>
    <Class>RecordPoint.Active.UI.Events.WorkflowListEventReceiver</Class>
    <Data/>
    <Filter/>
  </Receiver>
  <Receiver>
    <Name/>
    <Synchronization>Asynchronous</Synchronization>
    <Type>10105</Type>
    <SequenceNumber>10000</SequenceNumber>
    <Url/>
    <Assembly>RecordPoint.Active.UI, Version=1.0.0.0, Culture=neutral, PublicKeyToken=d49476ae5b650bf3</Assembly>
    <Class>RecordPoint.Active.UI.Events.WorkflowListEventReceiver</Class>
    <Data/>
    <Filter/>
  </Receiver>
  <Receiver>
    <Name/>
    <Synchronization>Synchronous</Synchronization>
    <Type>105</Type>
    <SequenceNumber>10000</SequenceNumber>
    <Url/>
    <Assembly>RecordPoint.Active.UI, Version=1.0.0.0, Culture=neutral, PublicKeyToken=d49476ae5b650bf3</Assembly>
    <Class>RecordPoint.Active.UI.Events.WorkflowListEventReceiver</Class>
    <Data/>
    <Filter/>
  </Receiver>
  <Receiver>
    <Name/>
    <Synchronization>Asynchronous</Synchronization>
    <Type>10002</Type>
    <SequenceNumber>10000</SequenceNumber>
    <Url/>
    <Assembly>RecordPoint.Active.UI, Version=1.0.0.0, Culture=neutral, PublicKeyToken=d49476ae5b650bf3</Assembly>
    <Class>RecordPoint.Active.UI.Events.WorkflowItemEventReceiver</Class>
    <Data/>
    <Filter/>
  </Receiver>
  <Receiver>
    <Name/>
    <Synchronization>Synchronous</Synchronization>
    <Type>2</Type>
    <SequenceNumber>10000</SequenceNumber>
    <Url/>
    <Assembly>RecordPoint.Active.UI, Version=1.0.0.0, Culture=neutral, PublicKeyToken=d49476ae5b650bf3</Assembly>
    <Class>RecordPoint.Active.UI.Events.WorkflowItemEventReceiver</Class>
    <Data/>
    <Filter/>
  </Receiver>
</spe:Receiver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DET_EDRMS_Date xmlns="http://schemas.microsoft.com/Sharepoint/v3">2021-03-18T13:00:00+00:00</DET_EDRMS_Date>
    <DET_EDRMS_Author xmlns="http://schemas.microsoft.com/Sharepoint/v3">Mark Bellamy</DET_EDRMS_Author>
    <DET_EDRMS_Category xmlns="http://schemas.microsoft.com/Sharepoint/v3" xsi:nil="true"/>
    <DET_EDRMS_SecClassTaxHTField0 xmlns="http://schemas.microsoft.com/Sharepoint/v3">
      <Terms xmlns="http://schemas.microsoft.com/office/infopath/2007/PartnerControls"/>
    </DET_EDRMS_SecClassTaxHTField0>
    <IconOverlay xmlns="http://schemas.microsoft.com/sharepoint/v4" xsi:nil="true"/>
    <DET_EDRMS_BusUnitTaxHTField0 xmlns="http://schemas.microsoft.com/Sharepoint/v3">
      <Terms xmlns="http://schemas.microsoft.com/office/infopath/2007/PartnerControls"/>
    </DET_EDRMS_BusUnitTaxHTField0>
    <PublishingContactName xmlns="http://schemas.microsoft.com/sharepoint/v3" xsi:nil="true"/>
    <DET_EDRMS_Description xmlns="http://schemas.microsoft.com/Sharepoint/v3">Draft presentation to new school Independent schools briefing 25 March 2021</DET_EDRMS_Description>
    <DET_EDRMS_RCSTaxHTField0 xmlns="http://schemas.microsoft.com/Sharepoint/v3">
      <Terms xmlns="http://schemas.microsoft.com/office/infopath/2007/PartnerControls">
        <TermInfo xmlns="http://schemas.microsoft.com/office/infopath/2007/PartnerControls">
          <TermName xmlns="http://schemas.microsoft.com/office/infopath/2007/PartnerControls">15.7.1 Production Process</TermName>
          <TermId xmlns="http://schemas.microsoft.com/office/infopath/2007/PartnerControls">20a1ee8d-88dc-44ff-9dab-90630e225b72</TermId>
        </TermInfo>
      </Terms>
    </DET_EDRMS_RCSTaxHTField0>
    <TaxCatchAll xmlns="923ab380-a5eb-449c-a4e7-72e58556c170">
      <Value>1</Value>
    </TaxCatchAll>
    <Activity xmlns="69c2db79-67f2-49b3-87de-00f5bca994cf">Information Sessions</Activity>
    <Responsibility xmlns="69c2db79-67f2-49b3-87de-00f5bca994cf">Schools</Responsibility>
    <Document_x0020_Type xmlns="69c2db79-67f2-49b3-87de-00f5bca994cf">Briefing</Document_x0020_Type>
    <Status xmlns="69c2db79-67f2-49b3-87de-00f5bca994cf" xsi:nil="true"/>
  </documentManagement>
</p:properties>
</file>

<file path=customXml/itemProps1.xml><?xml version="1.0" encoding="utf-8"?>
<ds:datastoreItem xmlns:ds="http://schemas.openxmlformats.org/officeDocument/2006/customXml" ds:itemID="{D38AD6DA-CC39-4DBA-A2CF-EE542E688A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
    <ds:schemaRef ds:uri="923ab380-a5eb-449c-a4e7-72e58556c170"/>
    <ds:schemaRef ds:uri="http://schemas.microsoft.com/sharepoint/v4"/>
    <ds:schemaRef ds:uri="69c2db79-67f2-49b3-87de-00f5bca994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406549-1A86-450D-AA99-BB9A23ACAAC3}">
  <ds:schemaRefs>
    <ds:schemaRef ds:uri="http://schemas.microsoft.com/sharepoint/events"/>
  </ds:schemaRefs>
</ds:datastoreItem>
</file>

<file path=customXml/itemProps3.xml><?xml version="1.0" encoding="utf-8"?>
<ds:datastoreItem xmlns:ds="http://schemas.openxmlformats.org/officeDocument/2006/customXml" ds:itemID="{9B519547-B35B-4049-9757-7350908ABE19}">
  <ds:schemaRefs>
    <ds:schemaRef ds:uri="http://schemas.microsoft.com/office/2006/metadata/customXsn"/>
  </ds:schemaRefs>
</ds:datastoreItem>
</file>

<file path=customXml/itemProps4.xml><?xml version="1.0" encoding="utf-8"?>
<ds:datastoreItem xmlns:ds="http://schemas.openxmlformats.org/officeDocument/2006/customXml" ds:itemID="{B86883AC-5663-4DE2-8C51-E777A952022D}">
  <ds:schemaRefs>
    <ds:schemaRef ds:uri="http://schemas.microsoft.com/sharepoint/v3/contenttype/forms"/>
  </ds:schemaRefs>
</ds:datastoreItem>
</file>

<file path=customXml/itemProps5.xml><?xml version="1.0" encoding="utf-8"?>
<ds:datastoreItem xmlns:ds="http://schemas.openxmlformats.org/officeDocument/2006/customXml" ds:itemID="{9ED46FCA-F3AA-4BC6-AF4A-17948BE546B0}">
  <ds:schemaRefs>
    <ds:schemaRef ds:uri="http://purl.org/dc/terms/"/>
    <ds:schemaRef ds:uri="http://www.w3.org/XML/1998/namespace"/>
    <ds:schemaRef ds:uri="http://schemas.microsoft.com/office/2006/documentManagement/types"/>
    <ds:schemaRef ds:uri="http://schemas.microsoft.com/office/infopath/2007/PartnerControls"/>
    <ds:schemaRef ds:uri="http://schemas.microsoft.com/Sharepoint/v3"/>
    <ds:schemaRef ds:uri="http://schemas.openxmlformats.org/package/2006/metadata/core-properties"/>
    <ds:schemaRef ds:uri="http://purl.org/dc/dcmitype/"/>
    <ds:schemaRef ds:uri="http://schemas.microsoft.com/sharepoint/v3"/>
    <ds:schemaRef ds:uri="69c2db79-67f2-49b3-87de-00f5bca994cf"/>
    <ds:schemaRef ds:uri="http://schemas.microsoft.com/sharepoint/v4"/>
    <ds:schemaRef ds:uri="923ab380-a5eb-449c-a4e7-72e58556c170"/>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6439</TotalTime>
  <Words>8561</Words>
  <Application>Microsoft Office PowerPoint</Application>
  <PresentationFormat>Widescreen</PresentationFormat>
  <Paragraphs>787</Paragraphs>
  <Slides>46</Slides>
  <Notes>46</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46</vt:i4>
      </vt:variant>
    </vt:vector>
  </HeadingPairs>
  <TitlesOfParts>
    <vt:vector size="59" baseType="lpstr">
      <vt:lpstr>ＭＳ Ｐゴシック</vt:lpstr>
      <vt:lpstr>Arial</vt:lpstr>
      <vt:lpstr>Calibri</vt:lpstr>
      <vt:lpstr>Courier New</vt:lpstr>
      <vt:lpstr>Microsoft Sans Serif</vt:lpstr>
      <vt:lpstr>Times</vt:lpstr>
      <vt:lpstr>Wingdings</vt:lpstr>
      <vt:lpstr>Office Theme</vt:lpstr>
      <vt:lpstr>VRQA Theme</vt:lpstr>
      <vt:lpstr>2_Office Theme</vt:lpstr>
      <vt:lpstr>1_Custom Design</vt:lpstr>
      <vt:lpstr>3_Office Theme</vt:lpstr>
      <vt:lpstr>Office Theme</vt:lpstr>
      <vt:lpstr>Independent Schools Registration Briefing </vt:lpstr>
      <vt:lpstr>Welcome and introduction </vt:lpstr>
      <vt:lpstr>PowerPoint Presentation</vt:lpstr>
      <vt:lpstr>Agenda</vt:lpstr>
      <vt:lpstr>About the VRQA</vt:lpstr>
      <vt:lpstr>School registration 2023–2024*</vt:lpstr>
      <vt:lpstr>Guidelines to the Minimum Standards and Requirements  for School Registration</vt:lpstr>
      <vt:lpstr>Guidelines</vt:lpstr>
      <vt:lpstr>Minimum standards</vt:lpstr>
      <vt:lpstr>Curriculum and student learning </vt:lpstr>
      <vt:lpstr>Enrolment policy and agreement </vt:lpstr>
      <vt:lpstr>Curriculum </vt:lpstr>
      <vt:lpstr>Curriculum </vt:lpstr>
      <vt:lpstr>Case study – enrolment and curriculum</vt:lpstr>
      <vt:lpstr>Staff employment</vt:lpstr>
      <vt:lpstr>School infrastructure</vt:lpstr>
      <vt:lpstr>Case study – school infrastructure</vt:lpstr>
      <vt:lpstr>The role of VCAA and the process for authorising curriculum</vt:lpstr>
      <vt:lpstr>School governance and  not-for-profit requirements</vt:lpstr>
      <vt:lpstr>Minimum standards</vt:lpstr>
      <vt:lpstr>Governance</vt:lpstr>
      <vt:lpstr>Governance – Guideline requirements</vt:lpstr>
      <vt:lpstr>School must be not-for-profit</vt:lpstr>
      <vt:lpstr>Regulation 7: What is a not-for-profit school? </vt:lpstr>
      <vt:lpstr>Regulation 5: Prohibited agreement or arrangement</vt:lpstr>
      <vt:lpstr>Examples of prohibited payments and arrangements</vt:lpstr>
      <vt:lpstr>Early learning centres and school NFP status</vt:lpstr>
      <vt:lpstr>Early Learning Centres – evidence requirements</vt:lpstr>
      <vt:lpstr>NFP exemption for boarding schools</vt:lpstr>
      <vt:lpstr>Guidelines about NFP requirements</vt:lpstr>
      <vt:lpstr>Some common issues</vt:lpstr>
      <vt:lpstr>Minimum standards – Care, safety and welfare</vt:lpstr>
      <vt:lpstr>PowerPoint Presentation</vt:lpstr>
      <vt:lpstr>Case study – duty of care </vt:lpstr>
      <vt:lpstr>PowerPoint Presentation</vt:lpstr>
      <vt:lpstr>Child Safe Standards</vt:lpstr>
      <vt:lpstr>Ministerial Order No. 1359 – Child Safe Standards </vt:lpstr>
      <vt:lpstr>The role of Department of Education and state grant obligations </vt:lpstr>
      <vt:lpstr>Role of Independent Schools Victoria (ISV) and funding </vt:lpstr>
      <vt:lpstr>Application process </vt:lpstr>
      <vt:lpstr>Application process</vt:lpstr>
      <vt:lpstr>Application process</vt:lpstr>
      <vt:lpstr>Application process</vt:lpstr>
      <vt:lpstr>Application process</vt:lpstr>
      <vt:lpstr>Tips for a successful application</vt:lpstr>
      <vt:lpstr>Thank you and questions?</vt:lpstr>
    </vt:vector>
  </TitlesOfParts>
  <Company>Department of Education and Training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Catherine S</dc:creator>
  <cp:lastModifiedBy>Ashling Cardwell</cp:lastModifiedBy>
  <cp:revision>306</cp:revision>
  <cp:lastPrinted>2024-03-26T03:37:29Z</cp:lastPrinted>
  <dcterms:created xsi:type="dcterms:W3CDTF">2018-01-25T06:01:59Z</dcterms:created>
  <dcterms:modified xsi:type="dcterms:W3CDTF">2024-05-23T04:00:50Z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0x010100C1A95F885C0B4A62AE4D0515D220750C002D40388AB0D6B747ABDEE95AD4BF617A</vt:lpwstr>
  </property>
  <property fmtid="{D5CDD505-2E9C-101B-9397-08002B2CF9AE}" pid="3" name="DET_EDRMS_RCS">
    <vt:lpwstr>1;#15.7.1 Production Process|20a1ee8d-88dc-44ff-9dab-90630e225b72</vt:lpwstr>
  </property>
  <property fmtid="{D5CDD505-2E9C-101B-9397-08002B2CF9AE}" pid="4" name="DET_EDRMS_BusUnit">
    <vt:lpwstr/>
  </property>
  <property fmtid="{D5CDD505-2E9C-101B-9397-08002B2CF9AE}" pid="5" name="DET_EDRMS_SecClass">
    <vt:lpwstr/>
  </property>
  <property fmtid="{D5CDD505-2E9C-101B-9397-08002B2CF9AE}" pid="6" name="RecordPoint_WorkflowType">
    <vt:lpwstr>ActiveSubmitStub</vt:lpwstr>
  </property>
  <property fmtid="{D5CDD505-2E9C-101B-9397-08002B2CF9AE}" pid="7" name="RecordPoint_ActiveItemListId">
    <vt:lpwstr>{4fee9e4a-f552-48c4-a0ac-47c99d9af47e}</vt:lpwstr>
  </property>
  <property fmtid="{D5CDD505-2E9C-101B-9397-08002B2CF9AE}" pid="8" name="RecordPoint_ActiveItemUniqueId">
    <vt:lpwstr>{db91d763-fdc4-453e-ae8d-b58ed773cce4}</vt:lpwstr>
  </property>
  <property fmtid="{D5CDD505-2E9C-101B-9397-08002B2CF9AE}" pid="9" name="RecordPoint_ActiveItemWebId">
    <vt:lpwstr>{c484ff90-9e45-4ba1-8244-589a26a5a8e5}</vt:lpwstr>
  </property>
  <property fmtid="{D5CDD505-2E9C-101B-9397-08002B2CF9AE}" pid="10" name="RecordPoint_ActiveItemSiteId">
    <vt:lpwstr>{03dc8113-b288-4f44-a289-6e7ea0196235}</vt:lpwstr>
  </property>
  <property fmtid="{D5CDD505-2E9C-101B-9397-08002B2CF9AE}" pid="11" name="RecordPoint_RecordNumberSubmitted">
    <vt:lpwstr>R20200154930</vt:lpwstr>
  </property>
  <property fmtid="{D5CDD505-2E9C-101B-9397-08002B2CF9AE}" pid="12" name="RecordPoint_SubmissionDate">
    <vt:lpwstr/>
  </property>
  <property fmtid="{D5CDD505-2E9C-101B-9397-08002B2CF9AE}" pid="13" name="RecordPoint_ActiveItemMoved">
    <vt:lpwstr/>
  </property>
  <property fmtid="{D5CDD505-2E9C-101B-9397-08002B2CF9AE}" pid="14" name="RecordPoint_RecordFormat">
    <vt:lpwstr/>
  </property>
  <property fmtid="{D5CDD505-2E9C-101B-9397-08002B2CF9AE}" pid="15" name="_docset_NoMedatataSyncRequired">
    <vt:lpwstr>False</vt:lpwstr>
  </property>
  <property fmtid="{D5CDD505-2E9C-101B-9397-08002B2CF9AE}" pid="16" name="Activity">
    <vt:lpwstr>Information Sessions</vt:lpwstr>
  </property>
  <property fmtid="{D5CDD505-2E9C-101B-9397-08002B2CF9AE}" pid="17" name="Responsibility">
    <vt:lpwstr>Schools</vt:lpwstr>
  </property>
  <property fmtid="{D5CDD505-2E9C-101B-9397-08002B2CF9AE}" pid="18" name="Document Type">
    <vt:lpwstr>Briefing</vt:lpwstr>
  </property>
  <property fmtid="{D5CDD505-2E9C-101B-9397-08002B2CF9AE}" pid="19" name="RecordPoint_SubmissionCompleted">
    <vt:lpwstr>2020-03-17T17:31:40.1821432+11:00</vt:lpwstr>
  </property>
</Properties>
</file>